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 b="def" i="def"/>
      <a:tcStyle>
        <a:tcBdr/>
        <a:fill>
          <a:solidFill>
            <a:srgbClr val="E6E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/>
          <p:cNvSpPr txBox="1"/>
          <p:nvPr/>
        </p:nvSpPr>
        <p:spPr>
          <a:xfrm>
            <a:off x="7127237" y="227011"/>
            <a:ext cx="188976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1200"/>
              </a:spcBef>
              <a:defRPr sz="2000" u="sng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73025" y="227011"/>
            <a:ext cx="6937375" cy="6399214"/>
          </a:xfrm>
          <a:prstGeom prst="rect">
            <a:avLst/>
          </a:prstGeom>
          <a:solidFill>
            <a:srgbClr val="FFE699"/>
          </a:solidFill>
        </p:spPr>
        <p:txBody>
          <a:bodyPr lIns="0" tIns="0" rIns="0" bIns="0"/>
          <a:lstStyle>
            <a:lvl1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043418" y="789166"/>
            <a:ext cx="2057401" cy="5486401"/>
          </a:xfrm>
          <a:prstGeom prst="rect">
            <a:avLst/>
          </a:prstGeom>
        </p:spPr>
        <p:txBody>
          <a:bodyPr anchor="t"/>
          <a:lstStyle>
            <a:lvl1pPr algn="l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85800" y="76200"/>
            <a:ext cx="77724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85800" y="1219200"/>
            <a:ext cx="7772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862062" y="0"/>
            <a:ext cx="281939" cy="28708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spcBef>
                <a:spcPts val="800"/>
              </a:spcBef>
              <a:defRPr sz="1400"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1pPr>
      <a:lvl2pPr marL="820880" marR="0" indent="-3636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2pPr>
      <a:lvl3pPr marL="1234438" marR="0" indent="-32003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5pPr>
      <a:lvl6pPr marL="0" marR="0" indent="2286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6pPr>
      <a:lvl7pPr marL="0" marR="0" indent="2743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7pPr>
      <a:lvl8pPr marL="0" marR="0" indent="3200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8pPr>
      <a:lvl9pPr marL="0" marR="0" indent="3657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bmp"/><Relationship Id="rId3" Type="http://schemas.openxmlformats.org/officeDocument/2006/relationships/image" Target="../media/image1.bmp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mozilla.org/js/language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bmp"/><Relationship Id="rId3" Type="http://schemas.openxmlformats.org/officeDocument/2006/relationships/image" Target="../media/image1.bmp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bmp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Chapter 10 - JavaScript: Functions"/>
          <p:cNvSpPr txBox="1"/>
          <p:nvPr>
            <p:ph type="title"/>
          </p:nvPr>
        </p:nvSpPr>
        <p:spPr>
          <a:xfrm>
            <a:off x="533400" y="228600"/>
            <a:ext cx="7772400" cy="1066800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b="0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/>
            <a:r>
              <a:t>JavaScript: Functions</a:t>
            </a:r>
          </a:p>
        </p:txBody>
      </p:sp>
      <p:sp>
        <p:nvSpPr>
          <p:cNvPr id="42" name="Outline…"/>
          <p:cNvSpPr txBox="1"/>
          <p:nvPr/>
        </p:nvSpPr>
        <p:spPr>
          <a:xfrm>
            <a:off x="655318" y="1371600"/>
            <a:ext cx="7757164" cy="374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 u="sng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Outline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1  	Introduction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2  	Program Modules in JavaScript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3  	Programmer-Defined Functions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4  	Function Definitions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5  	Random-Number Generation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6  	Example: Game of Chance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7	Another Example: Random Image Generator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8  	Scope Rules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9  	JavaScript Global Functions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10  	Recursion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11  	Recursion vs. Iteration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12  	Web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51" name="Returning control…"/>
          <p:cNvSpPr txBox="1"/>
          <p:nvPr/>
        </p:nvSpPr>
        <p:spPr>
          <a:xfrm>
            <a:off x="731518" y="1219201"/>
            <a:ext cx="7680964" cy="2236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Returning control</a:t>
            </a:r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return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statement</a:t>
            </a:r>
            <a:endParaRPr sz="2200"/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Can return either nothing, or a value</a:t>
            </a:r>
          </a:p>
          <a:p>
            <a:pPr lvl="1" indent="457200">
              <a:spcBef>
                <a:spcPts val="900"/>
              </a:spcBef>
              <a:defRPr sz="2000">
                <a:solidFill>
                  <a:srgbClr val="275A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t>	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 i="1"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expression</a:t>
            </a:r>
            <a:r>
              <a:rPr>
                <a:solidFill>
                  <a:srgbClr val="00000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;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No return statement same as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return;</a:t>
            </a:r>
            <a:endParaRPr sz="2000"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Not returning a value when expected is an error</a:t>
            </a:r>
          </a:p>
        </p:txBody>
      </p:sp>
      <p:sp>
        <p:nvSpPr>
          <p:cNvPr id="152" name="10.4 Function Definitions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4 Function Definitions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"/>
          <p:cNvSpPr txBox="1"/>
          <p:nvPr>
            <p:ph type="sldNum" sz="quarter" idx="4294967295"/>
          </p:nvPr>
        </p:nvSpPr>
        <p:spPr>
          <a:xfrm>
            <a:off x="8868657" y="-1"/>
            <a:ext cx="275341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56" name="Writing a function to square two numbers…"/>
          <p:cNvSpPr txBox="1"/>
          <p:nvPr/>
        </p:nvSpPr>
        <p:spPr>
          <a:xfrm>
            <a:off x="731518" y="1219201"/>
            <a:ext cx="7680964" cy="1806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Writing a function to square two numbers</a:t>
            </a:r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for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loop from 1 to 10</a:t>
            </a:r>
            <a:endParaRPr sz="2200"/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Pass each number as argument to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square</a:t>
            </a:r>
            <a:endParaRPr sz="2000"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return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value of argument multiplied by itself</a:t>
            </a:r>
            <a:endParaRPr sz="2200"/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Display result</a:t>
            </a:r>
          </a:p>
        </p:txBody>
      </p:sp>
      <p:sp>
        <p:nvSpPr>
          <p:cNvPr id="157" name="10.4 Function Definitions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4 Function Definitions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08800" cy="510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quareIn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SquareInt.html</a:t>
            </a:r>
            <a:br/>
            <a:r>
              <a:t>(1 of 2)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2238375" y="3322637"/>
            <a:ext cx="5567365" cy="1250952"/>
            <a:chOff x="0" y="0"/>
            <a:chExt cx="5567364" cy="1250951"/>
          </a:xfrm>
        </p:grpSpPr>
        <p:sp>
          <p:nvSpPr>
            <p:cNvPr id="162" name="Calling function square and passing it the value of x."/>
            <p:cNvSpPr txBox="1"/>
            <p:nvPr/>
          </p:nvSpPr>
          <p:spPr>
            <a:xfrm>
              <a:off x="827087" y="0"/>
              <a:ext cx="4740278" cy="3209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Calling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square</a:t>
              </a:r>
              <a:r>
                <a:t> and passing it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x</a:t>
              </a:r>
              <a:r>
                <a:t>.</a:t>
              </a:r>
            </a:p>
          </p:txBody>
        </p:sp>
        <p:sp>
          <p:nvSpPr>
            <p:cNvPr id="163" name="Line"/>
            <p:cNvSpPr/>
            <p:nvPr/>
          </p:nvSpPr>
          <p:spPr>
            <a:xfrm flipH="1">
              <a:off x="0" y="182562"/>
              <a:ext cx="827089" cy="106839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331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quareIn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SquareInt.html</a:t>
            </a:r>
            <a:br/>
            <a:r>
              <a:t>(2 of 2)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2560637" y="158749"/>
            <a:ext cx="3906840" cy="820740"/>
            <a:chOff x="0" y="0"/>
            <a:chExt cx="3906839" cy="820738"/>
          </a:xfrm>
        </p:grpSpPr>
        <p:sp>
          <p:nvSpPr>
            <p:cNvPr id="169" name="Variable y gets the value of variable x."/>
            <p:cNvSpPr txBox="1"/>
            <p:nvPr/>
          </p:nvSpPr>
          <p:spPr>
            <a:xfrm>
              <a:off x="444500" y="-1"/>
              <a:ext cx="3462340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y</a:t>
              </a:r>
              <a:r>
                <a:t> gets the value of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x</a:t>
              </a:r>
              <a:r>
                <a:t>.</a:t>
              </a:r>
            </a:p>
          </p:txBody>
        </p:sp>
        <p:sp>
          <p:nvSpPr>
            <p:cNvPr id="170" name="Line"/>
            <p:cNvSpPr/>
            <p:nvPr/>
          </p:nvSpPr>
          <p:spPr>
            <a:xfrm flipH="1">
              <a:off x="0" y="187325"/>
              <a:ext cx="431802" cy="6334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1597025" y="1627187"/>
            <a:ext cx="5097465" cy="803531"/>
            <a:chOff x="0" y="0"/>
            <a:chExt cx="5097463" cy="803530"/>
          </a:xfrm>
        </p:grpSpPr>
        <p:sp>
          <p:nvSpPr>
            <p:cNvPr id="172" name="The return statement passes the value of y * y back to the calling function."/>
            <p:cNvSpPr txBox="1"/>
            <p:nvPr/>
          </p:nvSpPr>
          <p:spPr>
            <a:xfrm>
              <a:off x="606424" y="253999"/>
              <a:ext cx="4491041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return</a:t>
              </a:r>
              <a:r>
                <a:t> statement passes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y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*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y</a:t>
              </a:r>
              <a:r>
                <a:t> back to the calling function.</a:t>
              </a:r>
            </a:p>
          </p:txBody>
        </p:sp>
        <p:sp>
          <p:nvSpPr>
            <p:cNvPr id="173" name="Line"/>
            <p:cNvSpPr/>
            <p:nvPr/>
          </p:nvSpPr>
          <p:spPr>
            <a:xfrm flipH="1" flipV="1">
              <a:off x="0" y="0"/>
              <a:ext cx="592139" cy="557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2"/>
      <p:bldP build="whole" bldLvl="1" animBg="1" rev="0" advAuto="0" spid="17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Fig. 10.2    Using programmer-defined function square."/>
          <p:cNvSpPr txBox="1"/>
          <p:nvPr/>
        </p:nvSpPr>
        <p:spPr>
          <a:xfrm>
            <a:off x="3007874" y="5602287"/>
            <a:ext cx="3128252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 Using programmer-defined function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square</a:t>
            </a:r>
            <a:r>
              <a:t>.</a:t>
            </a:r>
          </a:p>
        </p:txBody>
      </p:sp>
      <p:pic>
        <p:nvPicPr>
          <p:cNvPr id="178" name="10_02.png" descr="10_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7886" y="1495425"/>
            <a:ext cx="4848228" cy="386715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10.4 Function Definitions"/>
          <p:cNvSpPr txBox="1"/>
          <p:nvPr>
            <p:ph type="title"/>
          </p:nvPr>
        </p:nvSpPr>
        <p:spPr>
          <a:xfrm>
            <a:off x="8509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4 Function Definitions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83" name="Finding the maximum of 3 numbers…"/>
          <p:cNvSpPr txBox="1"/>
          <p:nvPr/>
        </p:nvSpPr>
        <p:spPr>
          <a:xfrm>
            <a:off x="731518" y="1219201"/>
            <a:ext cx="7680964" cy="179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Finding the maximum of 3 numbers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Prompt for 3 inputs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Convert to numbers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Pass to maximum</a:t>
            </a:r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Math.max</a:t>
            </a:r>
          </a:p>
        </p:txBody>
      </p:sp>
      <p:sp>
        <p:nvSpPr>
          <p:cNvPr id="184" name="10.4 Function Definitions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4 Function Definitions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aximum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Maximum.html</a:t>
            </a:r>
            <a:br/>
            <a:r>
              <a:t>(1 of 2)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2355848" y="2335211"/>
            <a:ext cx="4598991" cy="974728"/>
            <a:chOff x="0" y="0"/>
            <a:chExt cx="4598989" cy="974726"/>
          </a:xfrm>
        </p:grpSpPr>
        <p:sp>
          <p:nvSpPr>
            <p:cNvPr id="189" name="Prompt for the user to input three integers."/>
            <p:cNvSpPr txBox="1"/>
            <p:nvPr/>
          </p:nvSpPr>
          <p:spPr>
            <a:xfrm>
              <a:off x="920750" y="-1"/>
              <a:ext cx="3678240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lvl1pPr>
            </a:lstStyle>
            <a:p>
              <a:pPr/>
              <a:r>
                <a:t>Prompt for the user to input three integers.</a:t>
              </a:r>
            </a:p>
          </p:txBody>
        </p:sp>
        <p:sp>
          <p:nvSpPr>
            <p:cNvPr id="190" name="Line"/>
            <p:cNvSpPr/>
            <p:nvPr/>
          </p:nvSpPr>
          <p:spPr>
            <a:xfrm flipH="1">
              <a:off x="-1" y="195262"/>
              <a:ext cx="928690" cy="7794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889750" cy="510857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Maximum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Maximum.html</a:t>
            </a:r>
            <a:br/>
            <a:r>
              <a:t>(2 of 2)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2908299" y="439737"/>
            <a:ext cx="5008565" cy="774956"/>
            <a:chOff x="0" y="0"/>
            <a:chExt cx="5008564" cy="774954"/>
          </a:xfrm>
        </p:grpSpPr>
        <p:sp>
          <p:nvSpPr>
            <p:cNvPr id="196" name="Call function maximum and pass it the value of variables value1, value2 and value3."/>
            <p:cNvSpPr txBox="1"/>
            <p:nvPr/>
          </p:nvSpPr>
          <p:spPr>
            <a:xfrm>
              <a:off x="939800" y="225424"/>
              <a:ext cx="4068765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Call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maximum</a:t>
              </a:r>
              <a:r>
                <a:t> and pass it the value of variables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value1</a:t>
              </a:r>
              <a:r>
                <a:t>,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value2</a:t>
              </a:r>
              <a:r>
                <a:t> and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value3</a:t>
              </a:r>
              <a:r>
                <a:t>.</a:t>
              </a:r>
            </a:p>
          </p:txBody>
        </p:sp>
        <p:sp>
          <p:nvSpPr>
            <p:cNvPr id="197" name="Line"/>
            <p:cNvSpPr/>
            <p:nvPr/>
          </p:nvSpPr>
          <p:spPr>
            <a:xfrm flipH="1" flipV="1">
              <a:off x="0" y="0"/>
              <a:ext cx="950914" cy="22225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3068636" y="2282824"/>
            <a:ext cx="5168903" cy="679706"/>
            <a:chOff x="0" y="0"/>
            <a:chExt cx="5168901" cy="679705"/>
          </a:xfrm>
        </p:grpSpPr>
        <p:sp>
          <p:nvSpPr>
            <p:cNvPr id="199" name="Variables x, y and z get the value of variables value1, value2 and value3, respectively."/>
            <p:cNvSpPr txBox="1"/>
            <p:nvPr/>
          </p:nvSpPr>
          <p:spPr>
            <a:xfrm>
              <a:off x="530224" y="130174"/>
              <a:ext cx="4638678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Variables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x</a:t>
              </a:r>
              <a:r>
                <a:t>,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y</a:t>
              </a:r>
              <a:r>
                <a:t> and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z</a:t>
              </a:r>
              <a:r>
                <a:t> get the value of variables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value1</a:t>
              </a:r>
              <a:r>
                <a:t>,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value2</a:t>
              </a:r>
              <a:r>
                <a:t> and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value3</a:t>
              </a:r>
              <a:r>
                <a:t>, respectively.</a:t>
              </a:r>
            </a:p>
          </p:txBody>
        </p:sp>
        <p:sp>
          <p:nvSpPr>
            <p:cNvPr id="200" name="Line"/>
            <p:cNvSpPr/>
            <p:nvPr/>
          </p:nvSpPr>
          <p:spPr>
            <a:xfrm flipH="1" flipV="1">
              <a:off x="-1" y="0"/>
              <a:ext cx="544515" cy="4254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5" name="Group"/>
          <p:cNvGrpSpPr/>
          <p:nvPr/>
        </p:nvGrpSpPr>
        <p:grpSpPr>
          <a:xfrm>
            <a:off x="2381248" y="1384298"/>
            <a:ext cx="5580066" cy="1169991"/>
            <a:chOff x="0" y="0"/>
            <a:chExt cx="5580064" cy="1169989"/>
          </a:xfrm>
        </p:grpSpPr>
        <p:sp>
          <p:nvSpPr>
            <p:cNvPr id="202" name="Method max returns the larger of the two integers passed to it."/>
            <p:cNvSpPr txBox="1"/>
            <p:nvPr/>
          </p:nvSpPr>
          <p:spPr>
            <a:xfrm>
              <a:off x="1465262" y="-1"/>
              <a:ext cx="4114803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Method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max</a:t>
              </a:r>
              <a:r>
                <a:t> returns the larger of the two integers passed to it.</a:t>
              </a:r>
            </a:p>
          </p:txBody>
        </p:sp>
        <p:sp>
          <p:nvSpPr>
            <p:cNvPr id="203" name="Line"/>
            <p:cNvSpPr/>
            <p:nvPr/>
          </p:nvSpPr>
          <p:spPr>
            <a:xfrm flipH="1">
              <a:off x="1176337" y="282575"/>
              <a:ext cx="249239" cy="8810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4" name="Line"/>
            <p:cNvSpPr/>
            <p:nvPr/>
          </p:nvSpPr>
          <p:spPr>
            <a:xfrm flipH="1">
              <a:off x="-1" y="276225"/>
              <a:ext cx="1439865" cy="8937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1"/>
      <p:bldP build="whole" bldLvl="1" animBg="1" rev="0" advAuto="0" spid="201" grpId="2"/>
      <p:bldP build="whole" bldLvl="1" animBg="1" rev="0" advAuto="0" spid="205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10.4 Function Defini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Function Definitions</a:t>
            </a:r>
          </a:p>
        </p:txBody>
      </p:sp>
      <p:sp>
        <p:nvSpPr>
          <p:cNvPr id="209" name="Fig. 10.3    Programmer-defined maximum function (1 of 2)."/>
          <p:cNvSpPr txBox="1"/>
          <p:nvPr/>
        </p:nvSpPr>
        <p:spPr>
          <a:xfrm>
            <a:off x="585469" y="915987"/>
            <a:ext cx="3348071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Programmer-defined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maximum</a:t>
            </a:r>
            <a:r>
              <a:t> function (1 of 2).</a:t>
            </a:r>
          </a:p>
        </p:txBody>
      </p:sp>
      <p:pic>
        <p:nvPicPr>
          <p:cNvPr id="210" name="10_03A.png" descr="10_03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950" y="1562100"/>
            <a:ext cx="4648200" cy="1200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10_03B.png" descr="10_03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361" y="3049586"/>
            <a:ext cx="4648203" cy="1200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10_03C.png" descr="10_03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8361" y="4552950"/>
            <a:ext cx="4648203" cy="1200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Fig. 10.3    Programmer-defined maximum function (2 of 2)."/>
          <p:cNvSpPr txBox="1"/>
          <p:nvPr/>
        </p:nvSpPr>
        <p:spPr>
          <a:xfrm>
            <a:off x="585469" y="915987"/>
            <a:ext cx="3348071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Programmer-defined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maximum</a:t>
            </a:r>
            <a:r>
              <a:t> function (2 of 2).</a:t>
            </a:r>
          </a:p>
        </p:txBody>
      </p:sp>
      <p:pic>
        <p:nvPicPr>
          <p:cNvPr id="216" name="10_03D.png" descr="10_03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625" y="1635125"/>
            <a:ext cx="7018339" cy="337343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10.4 Function Defini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Function Definitions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47" name="In this tutorial, you will learn:…"/>
          <p:cNvSpPr txBox="1"/>
          <p:nvPr/>
        </p:nvSpPr>
        <p:spPr>
          <a:xfrm>
            <a:off x="731518" y="1219200"/>
            <a:ext cx="7680964" cy="3457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In this tutorial, you will learn: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To understand how to construct programs modularly from small pieces called functions.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To be able to create new functions.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To understand the mechanisms used to pass information between functions.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To introduce simulation techniques that use random-number generation.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To understand how the visibility of identifiers is limited to specific regions of programs.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221" name="10.5 Random-Number Generation"/>
          <p:cNvSpPr txBox="1"/>
          <p:nvPr>
            <p:ph type="title"/>
          </p:nvPr>
        </p:nvSpPr>
        <p:spPr>
          <a:xfrm>
            <a:off x="640081" y="143543"/>
            <a:ext cx="7772401" cy="1066801"/>
          </a:xfrm>
          <a:prstGeom prst="rect">
            <a:avLst/>
          </a:prstGeom>
        </p:spPr>
        <p:txBody>
          <a:bodyPr/>
          <a:lstStyle/>
          <a:p>
            <a:pPr/>
            <a:r>
              <a:t>5 Random-Number Generation</a:t>
            </a:r>
          </a:p>
        </p:txBody>
      </p:sp>
      <p:sp>
        <p:nvSpPr>
          <p:cNvPr id="222" name="Random-number generation introduces element of chance…"/>
          <p:cNvSpPr txBox="1"/>
          <p:nvPr/>
        </p:nvSpPr>
        <p:spPr>
          <a:xfrm>
            <a:off x="731518" y="1219200"/>
            <a:ext cx="7680964" cy="360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Random-number generation introduces element of chance</a:t>
            </a:r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Math.random</a:t>
            </a:r>
          </a:p>
          <a:p>
            <a:pPr lvl="1" indent="457200"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	</a:t>
            </a:r>
            <a:r>
              <a:rPr>
                <a:solidFill>
                  <a:srgbClr val="275AFF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var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 randomValue = Math.random();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Floating point value between 0 and 1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Adjust range by scaling and shifting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Math.floor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Always round down</a:t>
            </a:r>
          </a:p>
          <a:p>
            <a:pPr lvl="1" indent="457200">
              <a:spcBef>
                <a:spcPts val="900"/>
              </a:spcBef>
              <a:defRPr sz="22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t>	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Math.floor( </a:t>
            </a:r>
            <a:r>
              <a:rPr>
                <a:solidFill>
                  <a:schemeClr val="accent1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1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 + Math.random() * </a:t>
            </a:r>
            <a:r>
              <a:rPr>
                <a:solidFill>
                  <a:schemeClr val="accent1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6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 )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99745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andomIn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RandomInt.html</a:t>
            </a:r>
            <a:br/>
            <a:r>
              <a:t>(1 of 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749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andomIn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RandomInt.html</a:t>
            </a:r>
            <a:br/>
            <a:r>
              <a:t>(2 of 2)</a:t>
            </a:r>
          </a:p>
        </p:txBody>
      </p:sp>
      <p:grpSp>
        <p:nvGrpSpPr>
          <p:cNvPr id="233" name="Group"/>
          <p:cNvGrpSpPr/>
          <p:nvPr/>
        </p:nvGrpSpPr>
        <p:grpSpPr>
          <a:xfrm>
            <a:off x="307975" y="201612"/>
            <a:ext cx="2444750" cy="1643319"/>
            <a:chOff x="0" y="0"/>
            <a:chExt cx="2444750" cy="1643317"/>
          </a:xfrm>
        </p:grpSpPr>
        <p:sp>
          <p:nvSpPr>
            <p:cNvPr id="231" name="The for loop creates 20 table cells (4 rows x 5 columns)."/>
            <p:cNvSpPr txBox="1"/>
            <p:nvPr/>
          </p:nvSpPr>
          <p:spPr>
            <a:xfrm>
              <a:off x="0" y="1093787"/>
              <a:ext cx="2444750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for</a:t>
              </a:r>
              <a:r>
                <a:t> loop creates 20 table cells (4 rows x 5 columns).</a:t>
              </a:r>
            </a:p>
          </p:txBody>
        </p:sp>
        <p:sp>
          <p:nvSpPr>
            <p:cNvPr id="232" name="Line"/>
            <p:cNvSpPr/>
            <p:nvPr/>
          </p:nvSpPr>
          <p:spPr>
            <a:xfrm flipV="1">
              <a:off x="885823" y="0"/>
              <a:ext cx="1590" cy="10922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6" name="Group"/>
          <p:cNvGrpSpPr/>
          <p:nvPr/>
        </p:nvGrpSpPr>
        <p:grpSpPr>
          <a:xfrm>
            <a:off x="3722687" y="642937"/>
            <a:ext cx="4194178" cy="1494094"/>
            <a:chOff x="0" y="0"/>
            <a:chExt cx="4194177" cy="1494093"/>
          </a:xfrm>
        </p:grpSpPr>
        <p:sp>
          <p:nvSpPr>
            <p:cNvPr id="234" name="Each cell is populated with a random number generated by method random."/>
            <p:cNvSpPr txBox="1"/>
            <p:nvPr/>
          </p:nvSpPr>
          <p:spPr>
            <a:xfrm>
              <a:off x="2000504" y="487362"/>
              <a:ext cx="2193674" cy="10067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Each cell is populated with a random number generated by method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random</a:t>
              </a:r>
              <a:r>
                <a:t>.</a:t>
              </a:r>
            </a:p>
          </p:txBody>
        </p:sp>
        <p:sp>
          <p:nvSpPr>
            <p:cNvPr id="235" name="Line"/>
            <p:cNvSpPr/>
            <p:nvPr/>
          </p:nvSpPr>
          <p:spPr>
            <a:xfrm flipH="1" flipV="1">
              <a:off x="0" y="0"/>
              <a:ext cx="2010163" cy="4968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9" name="Group"/>
          <p:cNvGrpSpPr/>
          <p:nvPr/>
        </p:nvGrpSpPr>
        <p:grpSpPr>
          <a:xfrm>
            <a:off x="5008562" y="146049"/>
            <a:ext cx="3952878" cy="549531"/>
            <a:chOff x="0" y="0"/>
            <a:chExt cx="3952876" cy="549530"/>
          </a:xfrm>
        </p:grpSpPr>
        <p:sp>
          <p:nvSpPr>
            <p:cNvPr id="237" name="Method floor rounds the number generated by method random down."/>
            <p:cNvSpPr txBox="1"/>
            <p:nvPr/>
          </p:nvSpPr>
          <p:spPr>
            <a:xfrm>
              <a:off x="704850" y="0"/>
              <a:ext cx="3248028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Method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floor</a:t>
              </a:r>
              <a:r>
                <a:t> rounds the number generated by method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random</a:t>
              </a:r>
              <a:r>
                <a:t> down.</a:t>
              </a:r>
            </a:p>
          </p:txBody>
        </p:sp>
        <p:sp>
          <p:nvSpPr>
            <p:cNvPr id="238" name="Line"/>
            <p:cNvSpPr/>
            <p:nvPr/>
          </p:nvSpPr>
          <p:spPr>
            <a:xfrm flipH="1">
              <a:off x="0" y="163512"/>
              <a:ext cx="700089" cy="31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1"/>
      <p:bldP build="whole" bldLvl="1" animBg="1" rev="0" advAuto="0" spid="239" grpId="2"/>
      <p:bldP build="whole" bldLvl="1" animBg="1" rev="0" advAuto="0" spid="236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2" name="10.5 Random-Number Gen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 Random-Number Generation</a:t>
            </a:r>
          </a:p>
        </p:txBody>
      </p:sp>
      <p:sp>
        <p:nvSpPr>
          <p:cNvPr id="243" name="Fig. 10.4    Random integers, shifting and scaling."/>
          <p:cNvSpPr txBox="1"/>
          <p:nvPr/>
        </p:nvSpPr>
        <p:spPr>
          <a:xfrm>
            <a:off x="585468" y="915987"/>
            <a:ext cx="2687945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Random integers, shifting and scaling.</a:t>
            </a:r>
          </a:p>
        </p:txBody>
      </p:sp>
      <p:pic>
        <p:nvPicPr>
          <p:cNvPr id="244" name="10_04A.png" descr="10_04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1900" y="1360487"/>
            <a:ext cx="4140200" cy="231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10_04B.png" descr="10_04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1900" y="3862387"/>
            <a:ext cx="4140200" cy="231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245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ollDie.html (1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RollDie.html</a:t>
            </a:r>
            <a:br/>
            <a:r>
              <a:t>(1 of 3)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3114675" y="2697161"/>
            <a:ext cx="4667253" cy="1849441"/>
            <a:chOff x="0" y="0"/>
            <a:chExt cx="4667252" cy="1849439"/>
          </a:xfrm>
        </p:grpSpPr>
        <p:sp>
          <p:nvSpPr>
            <p:cNvPr id="250" name="This expression uses method random to generate a random number between 1 and 6."/>
            <p:cNvSpPr txBox="1"/>
            <p:nvPr/>
          </p:nvSpPr>
          <p:spPr>
            <a:xfrm>
              <a:off x="552450" y="-1"/>
              <a:ext cx="4114803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This expression uses method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random</a:t>
              </a:r>
              <a:r>
                <a:t> to generate a random number between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1</a:t>
              </a:r>
              <a:r>
                <a:t> and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6</a:t>
              </a:r>
              <a:r>
                <a:t>.</a:t>
              </a:r>
            </a:p>
          </p:txBody>
        </p:sp>
        <p:sp>
          <p:nvSpPr>
            <p:cNvPr id="251" name="Line"/>
            <p:cNvSpPr/>
            <p:nvPr/>
          </p:nvSpPr>
          <p:spPr>
            <a:xfrm flipH="1">
              <a:off x="0" y="288925"/>
              <a:ext cx="558801" cy="15605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RollDie.html (2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RollDie.html</a:t>
            </a:r>
            <a:br/>
            <a:r>
              <a:t>(2 of 3)</a:t>
            </a:r>
          </a:p>
        </p:txBody>
      </p:sp>
      <p:pic>
        <p:nvPicPr>
          <p:cNvPr id="25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473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Group"/>
          <p:cNvGrpSpPr/>
          <p:nvPr/>
        </p:nvGrpSpPr>
        <p:grpSpPr>
          <a:xfrm>
            <a:off x="2330449" y="193675"/>
            <a:ext cx="5146678" cy="1094044"/>
            <a:chOff x="0" y="0"/>
            <a:chExt cx="5146676" cy="1094042"/>
          </a:xfrm>
        </p:grpSpPr>
        <p:sp>
          <p:nvSpPr>
            <p:cNvPr id="257" name="When the controlling expression, face, matches a case label, the respective frequency variable is incremented."/>
            <p:cNvSpPr txBox="1"/>
            <p:nvPr/>
          </p:nvSpPr>
          <p:spPr>
            <a:xfrm>
              <a:off x="1320800" y="315912"/>
              <a:ext cx="3825878" cy="7781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When the controlling expression,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face</a:t>
              </a:r>
              <a:r>
                <a:t>, matches a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case</a:t>
              </a:r>
              <a:r>
                <a:t> label, the respective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frequency</a:t>
              </a:r>
              <a:r>
                <a:t> variable is incremented. </a:t>
              </a:r>
            </a:p>
          </p:txBody>
        </p:sp>
        <p:sp>
          <p:nvSpPr>
            <p:cNvPr id="258" name="Line"/>
            <p:cNvSpPr/>
            <p:nvPr/>
          </p:nvSpPr>
          <p:spPr>
            <a:xfrm flipH="1" flipV="1">
              <a:off x="0" y="0"/>
              <a:ext cx="1314452" cy="30162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RollDie.html (3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RollDie.html</a:t>
            </a:r>
            <a:br/>
            <a:r>
              <a:t>(3 of 3)</a:t>
            </a:r>
          </a:p>
        </p:txBody>
      </p:sp>
      <p:pic>
        <p:nvPicPr>
          <p:cNvPr id="26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95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"/>
          <p:cNvGrpSpPr/>
          <p:nvPr/>
        </p:nvGrpSpPr>
        <p:grpSpPr>
          <a:xfrm>
            <a:off x="4894262" y="253998"/>
            <a:ext cx="3773490" cy="962028"/>
            <a:chOff x="0" y="0"/>
            <a:chExt cx="3773489" cy="962026"/>
          </a:xfrm>
        </p:grpSpPr>
        <p:sp>
          <p:nvSpPr>
            <p:cNvPr id="264" name="The results of rolling the die 600 times are displayed in a table."/>
            <p:cNvSpPr txBox="1"/>
            <p:nvPr/>
          </p:nvSpPr>
          <p:spPr>
            <a:xfrm>
              <a:off x="957262" y="-1"/>
              <a:ext cx="2816228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lvl1pPr>
            </a:lstStyle>
            <a:p>
              <a:pPr/>
              <a:r>
                <a:t>The results of rolling the die 600 times are displayed in a table.</a:t>
              </a:r>
            </a:p>
          </p:txBody>
        </p:sp>
        <p:sp>
          <p:nvSpPr>
            <p:cNvPr id="265" name="Line"/>
            <p:cNvSpPr/>
            <p:nvPr/>
          </p:nvSpPr>
          <p:spPr>
            <a:xfrm flipH="1">
              <a:off x="0" y="409575"/>
              <a:ext cx="954089" cy="5524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10.5 Random-Number Gen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 Random-Number Generation</a:t>
            </a:r>
          </a:p>
        </p:txBody>
      </p:sp>
      <p:sp>
        <p:nvSpPr>
          <p:cNvPr id="270" name="Fig. 10.5    Rolling a six-sided die 6000 times."/>
          <p:cNvSpPr txBox="1"/>
          <p:nvPr/>
        </p:nvSpPr>
        <p:spPr>
          <a:xfrm>
            <a:off x="585469" y="915987"/>
            <a:ext cx="2416704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Rolling a six-sided die 6000 times.</a:t>
            </a:r>
          </a:p>
        </p:txBody>
      </p:sp>
      <p:pic>
        <p:nvPicPr>
          <p:cNvPr id="271" name="10_05A.png" descr="10_05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4950" y="1287462"/>
            <a:ext cx="3592513" cy="2322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10_05B.png" descr="10_05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4950" y="3840162"/>
            <a:ext cx="3592513" cy="2322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276" name="10.6 Example: Game of Ch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 Example: Game of Chance</a:t>
            </a:r>
          </a:p>
        </p:txBody>
      </p:sp>
      <p:sp>
        <p:nvSpPr>
          <p:cNvPr id="277" name="Craps…"/>
          <p:cNvSpPr txBox="1"/>
          <p:nvPr/>
        </p:nvSpPr>
        <p:spPr>
          <a:xfrm>
            <a:off x="731518" y="1219200"/>
            <a:ext cx="7680964" cy="1476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Craps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Click </a:t>
            </a:r>
            <a:r>
              <a:rPr b="1" sz="2000">
                <a:latin typeface="Arial"/>
                <a:ea typeface="Arial"/>
                <a:cs typeface="Arial"/>
                <a:sym typeface="Arial"/>
              </a:rPr>
              <a:t>Roll Dice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Text fields show rolls, sum and point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Status bar displays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281" name="10.6 Example: Game of Ch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 Example: Game of Chance</a:t>
            </a:r>
          </a:p>
        </p:txBody>
      </p:sp>
      <p:sp>
        <p:nvSpPr>
          <p:cNvPr id="282" name="Uses XHTML forms…"/>
          <p:cNvSpPr txBox="1"/>
          <p:nvPr/>
        </p:nvSpPr>
        <p:spPr>
          <a:xfrm>
            <a:off x="731518" y="1219200"/>
            <a:ext cx="7680964" cy="43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Uses XHTML forms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Gather multiple inputs at once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Empty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action</a:t>
            </a:r>
            <a:r>
              <a:t> attribute</a:t>
            </a:r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name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attribute allows scripts to interact with form</a:t>
            </a:r>
            <a:endParaRPr sz="2200"/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Event handling and event-driven programming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Assign a function to an event</a:t>
            </a:r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Onclick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Constants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Variable that cannot be modified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Part of many languages, not supported in JavaScript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Name “constant” variables with all capital letters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Make values easier to remember/change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1" name="10.1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Introduction</a:t>
            </a:r>
          </a:p>
        </p:txBody>
      </p:sp>
      <p:sp>
        <p:nvSpPr>
          <p:cNvPr id="52" name="Software design…"/>
          <p:cNvSpPr txBox="1"/>
          <p:nvPr/>
        </p:nvSpPr>
        <p:spPr>
          <a:xfrm>
            <a:off x="731518" y="1219200"/>
            <a:ext cx="7680964" cy="143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Software design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Break software up into modules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Easier to maintain and debug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Divide and conquer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286" name="10.6 Example: Game of Ch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 Example: Game of Chance</a:t>
            </a:r>
          </a:p>
        </p:txBody>
      </p:sp>
      <p:sp>
        <p:nvSpPr>
          <p:cNvPr id="287" name="Changing properties…"/>
          <p:cNvSpPr txBox="1"/>
          <p:nvPr/>
        </p:nvSpPr>
        <p:spPr>
          <a:xfrm>
            <a:off x="731518" y="1219200"/>
            <a:ext cx="7680964" cy="148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Changing properties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Access with dot (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.</a:t>
            </a:r>
            <a:r>
              <a:t>) notation</a:t>
            </a:r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value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property of text fields</a:t>
            </a:r>
            <a:endParaRPr sz="2200"/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status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property of </a:t>
            </a:r>
            <a:r>
              <a:t>window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4864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Craps.html (1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Craps.html</a:t>
            </a:r>
            <a:br/>
            <a:r>
              <a:t>(1 of 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95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Craps.html (2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Craps.html</a:t>
            </a:r>
            <a:br/>
            <a:r>
              <a:t>(2 of 5)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2832099" y="533398"/>
            <a:ext cx="5284790" cy="549532"/>
            <a:chOff x="0" y="0"/>
            <a:chExt cx="5284788" cy="549530"/>
          </a:xfrm>
        </p:grpSpPr>
        <p:sp>
          <p:nvSpPr>
            <p:cNvPr id="296" name="If the value of firstRoll is true, then function rollDice is called."/>
            <p:cNvSpPr txBox="1"/>
            <p:nvPr/>
          </p:nvSpPr>
          <p:spPr>
            <a:xfrm>
              <a:off x="989012" y="0"/>
              <a:ext cx="4295778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If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firstRoll</a:t>
              </a:r>
              <a:r>
                <a:t> is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true</a:t>
              </a:r>
              <a:r>
                <a:t>, then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rollDice</a:t>
              </a:r>
              <a:r>
                <a:t> is called.</a:t>
              </a:r>
            </a:p>
          </p:txBody>
        </p:sp>
        <p:sp>
          <p:nvSpPr>
            <p:cNvPr id="297" name="Line"/>
            <p:cNvSpPr/>
            <p:nvPr/>
          </p:nvSpPr>
          <p:spPr>
            <a:xfrm flipH="1">
              <a:off x="0" y="276226"/>
              <a:ext cx="989014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3184525" y="1193800"/>
            <a:ext cx="5365752" cy="1006731"/>
            <a:chOff x="0" y="0"/>
            <a:chExt cx="5365750" cy="1006730"/>
          </a:xfrm>
        </p:grpSpPr>
        <p:sp>
          <p:nvSpPr>
            <p:cNvPr id="299" name="If function rollDice returns a value of 7 or 11, the player wins and the break statement  causes program control proceeds to the first line after the switch structure."/>
            <p:cNvSpPr txBox="1"/>
            <p:nvPr/>
          </p:nvSpPr>
          <p:spPr>
            <a:xfrm>
              <a:off x="1681162" y="0"/>
              <a:ext cx="3684590" cy="10067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If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rollDice</a:t>
              </a:r>
              <a:r>
                <a:t> returns a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7</a:t>
              </a:r>
              <a:r>
                <a:t> or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11</a:t>
              </a:r>
              <a:r>
                <a:t>, the player wins and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break</a:t>
              </a:r>
              <a:r>
                <a:t> statement  causes program control proceeds to the first line after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switch</a:t>
              </a:r>
              <a:r>
                <a:t> structure.</a:t>
              </a:r>
            </a:p>
          </p:txBody>
        </p:sp>
        <p:sp>
          <p:nvSpPr>
            <p:cNvPr id="300" name="Line"/>
            <p:cNvSpPr/>
            <p:nvPr/>
          </p:nvSpPr>
          <p:spPr>
            <a:xfrm flipH="1">
              <a:off x="0" y="585787"/>
              <a:ext cx="1687514" cy="47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2886073" y="3067050"/>
            <a:ext cx="5567366" cy="1154369"/>
            <a:chOff x="0" y="0"/>
            <a:chExt cx="5567364" cy="1154367"/>
          </a:xfrm>
        </p:grpSpPr>
        <p:sp>
          <p:nvSpPr>
            <p:cNvPr id="302" name="If function rollDice returns a 2, 3 or 12, the player loses and the break statement causes control to proceed to first line after the switch structure."/>
            <p:cNvSpPr txBox="1"/>
            <p:nvPr/>
          </p:nvSpPr>
          <p:spPr>
            <a:xfrm>
              <a:off x="1525587" y="147637"/>
              <a:ext cx="4041778" cy="10067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If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rollDice</a:t>
              </a:r>
              <a:r>
                <a:t> returns a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2</a:t>
              </a:r>
              <a:r>
                <a:t>,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3</a:t>
              </a:r>
              <a:r>
                <a:t> or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12</a:t>
              </a:r>
              <a:r>
                <a:t>, the player loses and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break</a:t>
              </a:r>
              <a:r>
                <a:t> statement causes control to proceed to first line after the switch structure.</a:t>
              </a:r>
            </a:p>
          </p:txBody>
        </p:sp>
        <p:sp>
          <p:nvSpPr>
            <p:cNvPr id="303" name="Line"/>
            <p:cNvSpPr/>
            <p:nvPr/>
          </p:nvSpPr>
          <p:spPr>
            <a:xfrm flipH="1" flipV="1">
              <a:off x="-1" y="0"/>
              <a:ext cx="1512890" cy="6921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3"/>
      <p:bldP build="whole" bldLvl="1" animBg="1" rev="0" advAuto="0" spid="298" grpId="1"/>
      <p:bldP build="whole" bldLvl="1" animBg="1" rev="0" advAuto="0" spid="301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95630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Craps.html (3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Craps.html</a:t>
            </a:r>
            <a:br/>
            <a:r>
              <a:t>(3 of 5)</a:t>
            </a:r>
          </a:p>
        </p:txBody>
      </p:sp>
      <p:grpSp>
        <p:nvGrpSpPr>
          <p:cNvPr id="311" name="Group"/>
          <p:cNvGrpSpPr/>
          <p:nvPr/>
        </p:nvGrpSpPr>
        <p:grpSpPr>
          <a:xfrm>
            <a:off x="3736972" y="3019424"/>
            <a:ext cx="4794255" cy="778131"/>
            <a:chOff x="0" y="0"/>
            <a:chExt cx="4794252" cy="778130"/>
          </a:xfrm>
        </p:grpSpPr>
        <p:sp>
          <p:nvSpPr>
            <p:cNvPr id="309" name="If the value returned by function rollDice equals the value of variable myPoint, the player wins because the point has been reached."/>
            <p:cNvSpPr txBox="1"/>
            <p:nvPr/>
          </p:nvSpPr>
          <p:spPr>
            <a:xfrm>
              <a:off x="525462" y="-1"/>
              <a:ext cx="4268791" cy="7781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If the value returned by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rollDice</a:t>
              </a:r>
              <a:r>
                <a:t> equals the value of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myPoint</a:t>
              </a:r>
              <a:r>
                <a:t>, the player wins because the point has been reached.</a:t>
              </a:r>
            </a:p>
          </p:txBody>
        </p:sp>
        <p:sp>
          <p:nvSpPr>
            <p:cNvPr id="310" name="Line"/>
            <p:cNvSpPr/>
            <p:nvPr/>
          </p:nvSpPr>
          <p:spPr>
            <a:xfrm flipH="1" flipV="1">
              <a:off x="-1" y="6350"/>
              <a:ext cx="511178" cy="430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3592511" y="1628775"/>
            <a:ext cx="4572004" cy="1133732"/>
            <a:chOff x="0" y="0"/>
            <a:chExt cx="4572003" cy="1133730"/>
          </a:xfrm>
        </p:grpSpPr>
        <p:sp>
          <p:nvSpPr>
            <p:cNvPr id="312" name="If the values returned by function rollDice equals 7, the player loses."/>
            <p:cNvSpPr txBox="1"/>
            <p:nvPr/>
          </p:nvSpPr>
          <p:spPr>
            <a:xfrm>
              <a:off x="698500" y="584200"/>
              <a:ext cx="3873503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If the values returned by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rollDice</a:t>
              </a:r>
              <a:r>
                <a:t> equals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7</a:t>
              </a:r>
              <a:r>
                <a:t>, the player loses.</a:t>
              </a:r>
            </a:p>
          </p:txBody>
        </p:sp>
        <p:sp>
          <p:nvSpPr>
            <p:cNvPr id="313" name="Line"/>
            <p:cNvSpPr/>
            <p:nvPr/>
          </p:nvSpPr>
          <p:spPr>
            <a:xfrm flipH="1" flipV="1">
              <a:off x="-1" y="0"/>
              <a:ext cx="692153" cy="89376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2887662" y="4254500"/>
            <a:ext cx="4867277" cy="844806"/>
            <a:chOff x="0" y="0"/>
            <a:chExt cx="4867275" cy="844804"/>
          </a:xfrm>
        </p:grpSpPr>
        <p:sp>
          <p:nvSpPr>
            <p:cNvPr id="315" name="window method status displays a message in the status bar of the browser."/>
            <p:cNvSpPr txBox="1"/>
            <p:nvPr/>
          </p:nvSpPr>
          <p:spPr>
            <a:xfrm>
              <a:off x="1284287" y="295274"/>
              <a:ext cx="3582990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Lucida Console"/>
                  <a:ea typeface="Lucida Console"/>
                  <a:cs typeface="Lucida Console"/>
                  <a:sym typeface="Lucida Console"/>
                </a:defRPr>
              </a:pPr>
              <a:r>
                <a:t>window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method </a:t>
              </a:r>
              <a:r>
                <a:t>status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displays a message in the status bar of the browser.</a:t>
              </a:r>
            </a:p>
          </p:txBody>
        </p:sp>
        <p:sp>
          <p:nvSpPr>
            <p:cNvPr id="316" name="Line"/>
            <p:cNvSpPr/>
            <p:nvPr/>
          </p:nvSpPr>
          <p:spPr>
            <a:xfrm flipH="1" flipV="1">
              <a:off x="0" y="0"/>
              <a:ext cx="1284289" cy="60483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3294062" y="454025"/>
            <a:ext cx="4592640" cy="1154369"/>
            <a:chOff x="0" y="0"/>
            <a:chExt cx="4592638" cy="1154367"/>
          </a:xfrm>
        </p:grpSpPr>
        <p:sp>
          <p:nvSpPr>
            <p:cNvPr id="318" name="If the value of firstRoll is false, function rollDice is called to see if the point has been reached."/>
            <p:cNvSpPr txBox="1"/>
            <p:nvPr/>
          </p:nvSpPr>
          <p:spPr>
            <a:xfrm>
              <a:off x="820737" y="376237"/>
              <a:ext cx="3771903" cy="7781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If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firstRoll</a:t>
              </a:r>
              <a:r>
                <a:t> is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false</a:t>
              </a:r>
              <a:r>
                <a:t>,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rollDice</a:t>
              </a:r>
              <a:r>
                <a:t> is called to see if the point has been reached.</a:t>
              </a:r>
            </a:p>
          </p:txBody>
        </p:sp>
        <p:sp>
          <p:nvSpPr>
            <p:cNvPr id="319" name="Line"/>
            <p:cNvSpPr/>
            <p:nvPr/>
          </p:nvSpPr>
          <p:spPr>
            <a:xfrm flipH="1" flipV="1">
              <a:off x="0" y="0"/>
              <a:ext cx="820739" cy="79216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3"/>
      <p:bldP build="whole" bldLvl="1" animBg="1" rev="0" advAuto="0" spid="320" grpId="1"/>
      <p:bldP build="whole" bldLvl="1" animBg="1" rev="0" advAuto="0" spid="314" grpId="2"/>
      <p:bldP build="whole" bldLvl="1" animBg="1" rev="0" advAuto="0" spid="317" grpId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Craps.html (4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Craps.html</a:t>
            </a:r>
            <a:br/>
            <a:r>
              <a:t>(4 of 5)</a:t>
            </a:r>
          </a:p>
        </p:txBody>
      </p:sp>
      <p:pic>
        <p:nvPicPr>
          <p:cNvPr id="32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749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7" name="Group"/>
          <p:cNvGrpSpPr/>
          <p:nvPr/>
        </p:nvGrpSpPr>
        <p:grpSpPr>
          <a:xfrm>
            <a:off x="2303461" y="404812"/>
            <a:ext cx="4457703" cy="1006731"/>
            <a:chOff x="0" y="0"/>
            <a:chExt cx="4457701" cy="1006730"/>
          </a:xfrm>
        </p:grpSpPr>
        <p:sp>
          <p:nvSpPr>
            <p:cNvPr id="325" name="Function rollDice is called to simulate the rolling of two dice on the craps table."/>
            <p:cNvSpPr txBox="1"/>
            <p:nvPr/>
          </p:nvSpPr>
          <p:spPr>
            <a:xfrm>
              <a:off x="766762" y="457199"/>
              <a:ext cx="3690940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rollDice</a:t>
              </a:r>
              <a:r>
                <a:t> is called to simulate the rolling of two dice on the craps table.</a:t>
              </a:r>
            </a:p>
          </p:txBody>
        </p:sp>
        <p:sp>
          <p:nvSpPr>
            <p:cNvPr id="326" name="Line"/>
            <p:cNvSpPr/>
            <p:nvPr/>
          </p:nvSpPr>
          <p:spPr>
            <a:xfrm flipH="1" flipV="1">
              <a:off x="-1" y="0"/>
              <a:ext cx="758827" cy="7461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2755898" y="1616075"/>
            <a:ext cx="5345116" cy="1019431"/>
            <a:chOff x="0" y="0"/>
            <a:chExt cx="5345114" cy="1019429"/>
          </a:xfrm>
        </p:grpSpPr>
        <p:sp>
          <p:nvSpPr>
            <p:cNvPr id="328" name="Methods random and floor are used to generate the values for the two dice."/>
            <p:cNvSpPr txBox="1"/>
            <p:nvPr/>
          </p:nvSpPr>
          <p:spPr>
            <a:xfrm>
              <a:off x="1303337" y="469899"/>
              <a:ext cx="4041778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Methods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random</a:t>
              </a:r>
              <a:r>
                <a:t> and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floor</a:t>
              </a:r>
              <a:r>
                <a:t> are used to generate the values for the two dice.</a:t>
              </a:r>
            </a:p>
          </p:txBody>
        </p:sp>
        <p:sp>
          <p:nvSpPr>
            <p:cNvPr id="329" name="Line"/>
            <p:cNvSpPr/>
            <p:nvPr/>
          </p:nvSpPr>
          <p:spPr>
            <a:xfrm flipH="1" flipV="1">
              <a:off x="-1" y="0"/>
              <a:ext cx="1296990" cy="75882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0" name="Line"/>
            <p:cNvSpPr/>
            <p:nvPr/>
          </p:nvSpPr>
          <p:spPr>
            <a:xfrm flipH="1" flipV="1">
              <a:off x="1014412" y="33337"/>
              <a:ext cx="295277" cy="72549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3076574" y="2841625"/>
            <a:ext cx="4672015" cy="1436944"/>
            <a:chOff x="0" y="0"/>
            <a:chExt cx="4672014" cy="1436942"/>
          </a:xfrm>
        </p:grpSpPr>
        <p:sp>
          <p:nvSpPr>
            <p:cNvPr id="332" name="Referencing the names of form elements in the XHTML document, the values of the dice are placed in their respective form fields."/>
            <p:cNvSpPr txBox="1"/>
            <p:nvPr/>
          </p:nvSpPr>
          <p:spPr>
            <a:xfrm>
              <a:off x="1095375" y="430212"/>
              <a:ext cx="3576640" cy="10067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lvl1pPr>
            </a:lstStyle>
            <a:p>
              <a:pPr/>
              <a:r>
                <a:t>Referencing the names of form elements in the XHTML document, the values of the dice are placed in their respective form fields.</a:t>
              </a:r>
            </a:p>
          </p:txBody>
        </p:sp>
        <p:sp>
          <p:nvSpPr>
            <p:cNvPr id="333" name="Line"/>
            <p:cNvSpPr/>
            <p:nvPr/>
          </p:nvSpPr>
          <p:spPr>
            <a:xfrm flipH="1" flipV="1">
              <a:off x="0" y="0"/>
              <a:ext cx="1082677" cy="9810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1" grpId="2"/>
      <p:bldP build="whole" bldLvl="1" animBg="1" rev="0" advAuto="0" spid="334" grpId="3"/>
      <p:bldP build="whole" bldLvl="1" animBg="1" rev="0" advAuto="0" spid="32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7" name="Craps.html (5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Craps.html</a:t>
            </a:r>
            <a:br/>
            <a:r>
              <a:t>(5 of 5)</a:t>
            </a:r>
          </a:p>
        </p:txBody>
      </p:sp>
      <p:pic>
        <p:nvPicPr>
          <p:cNvPr id="338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48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10.6 Example: Game of Chance"/>
          <p:cNvSpPr txBox="1"/>
          <p:nvPr>
            <p:ph type="title"/>
          </p:nvPr>
        </p:nvSpPr>
        <p:spPr>
          <a:xfrm>
            <a:off x="685800" y="113441"/>
            <a:ext cx="7772400" cy="1066801"/>
          </a:xfrm>
          <a:prstGeom prst="rect">
            <a:avLst/>
          </a:prstGeom>
        </p:spPr>
        <p:txBody>
          <a:bodyPr/>
          <a:lstStyle/>
          <a:p>
            <a:pPr/>
            <a:r>
              <a:t>6 Example: Game of Chance</a:t>
            </a:r>
          </a:p>
        </p:txBody>
      </p:sp>
      <p:sp>
        <p:nvSpPr>
          <p:cNvPr id="342" name="Fig. 10.6    Craps game simulation."/>
          <p:cNvSpPr txBox="1"/>
          <p:nvPr/>
        </p:nvSpPr>
        <p:spPr>
          <a:xfrm>
            <a:off x="685800" y="915987"/>
            <a:ext cx="1705008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Craps game simulation.</a:t>
            </a:r>
          </a:p>
        </p:txBody>
      </p:sp>
      <p:pic>
        <p:nvPicPr>
          <p:cNvPr id="343" name="10_06A.png" descr="10_06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925" y="2165350"/>
            <a:ext cx="3943350" cy="2633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10_06B.png" descr="10_06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8375" y="2165350"/>
            <a:ext cx="3949700" cy="26384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7" name="Group"/>
          <p:cNvGrpSpPr/>
          <p:nvPr/>
        </p:nvGrpSpPr>
        <p:grpSpPr>
          <a:xfrm>
            <a:off x="2365374" y="3200399"/>
            <a:ext cx="4168777" cy="320932"/>
            <a:chOff x="0" y="0"/>
            <a:chExt cx="4168776" cy="320930"/>
          </a:xfrm>
        </p:grpSpPr>
        <p:sp>
          <p:nvSpPr>
            <p:cNvPr id="345" name="A text XHTML GUI component"/>
            <p:cNvSpPr txBox="1"/>
            <p:nvPr/>
          </p:nvSpPr>
          <p:spPr>
            <a:xfrm>
              <a:off x="1125537" y="0"/>
              <a:ext cx="3043240" cy="3209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A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text</a:t>
              </a:r>
              <a:r>
                <a:t> XHTML GUI component</a:t>
              </a:r>
            </a:p>
          </p:txBody>
        </p:sp>
        <p:sp>
          <p:nvSpPr>
            <p:cNvPr id="346" name="Line"/>
            <p:cNvSpPr/>
            <p:nvPr/>
          </p:nvSpPr>
          <p:spPr>
            <a:xfrm flipH="1" flipV="1">
              <a:off x="0" y="161926"/>
              <a:ext cx="1120777" cy="31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1241425" y="4127498"/>
            <a:ext cx="4340227" cy="320932"/>
            <a:chOff x="0" y="0"/>
            <a:chExt cx="4340225" cy="320930"/>
          </a:xfrm>
        </p:grpSpPr>
        <p:sp>
          <p:nvSpPr>
            <p:cNvPr id="348" name="A button XHTML GUI component"/>
            <p:cNvSpPr txBox="1"/>
            <p:nvPr/>
          </p:nvSpPr>
          <p:spPr>
            <a:xfrm>
              <a:off x="1166812" y="0"/>
              <a:ext cx="3173415" cy="3209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A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button</a:t>
              </a:r>
              <a:r>
                <a:t> XHTML GUI component</a:t>
              </a:r>
            </a:p>
          </p:txBody>
        </p:sp>
        <p:sp>
          <p:nvSpPr>
            <p:cNvPr id="349" name="Line"/>
            <p:cNvSpPr/>
            <p:nvPr/>
          </p:nvSpPr>
          <p:spPr>
            <a:xfrm flipH="1">
              <a:off x="0" y="165101"/>
              <a:ext cx="1162051" cy="317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1450974" y="4730749"/>
            <a:ext cx="4433890" cy="1062295"/>
            <a:chOff x="0" y="0"/>
            <a:chExt cx="4433888" cy="1062294"/>
          </a:xfrm>
        </p:grpSpPr>
        <p:sp>
          <p:nvSpPr>
            <p:cNvPr id="351" name="Browser’s status bar"/>
            <p:cNvSpPr txBox="1"/>
            <p:nvPr/>
          </p:nvSpPr>
          <p:spPr>
            <a:xfrm>
              <a:off x="742949" y="741363"/>
              <a:ext cx="3690940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lvl1pPr>
            </a:lstStyle>
            <a:p>
              <a:pPr/>
              <a:r>
                <a:t>Browser’s status bar</a:t>
              </a:r>
            </a:p>
          </p:txBody>
        </p:sp>
        <p:sp>
          <p:nvSpPr>
            <p:cNvPr id="352" name="Line"/>
            <p:cNvSpPr/>
            <p:nvPr/>
          </p:nvSpPr>
          <p:spPr>
            <a:xfrm flipH="1" flipV="1">
              <a:off x="-1" y="0"/>
              <a:ext cx="735015" cy="73819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3"/>
      <p:bldP build="whole" bldLvl="1" animBg="1" rev="0" advAuto="0" spid="347" grpId="1"/>
      <p:bldP build="whole" bldLvl="1" animBg="1" rev="0" advAuto="0" spid="350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Fig. 10.6    Craps game simulation."/>
          <p:cNvSpPr txBox="1"/>
          <p:nvPr/>
        </p:nvSpPr>
        <p:spPr>
          <a:xfrm>
            <a:off x="585469" y="915987"/>
            <a:ext cx="1705009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Craps game simulation.</a:t>
            </a:r>
          </a:p>
        </p:txBody>
      </p:sp>
      <p:pic>
        <p:nvPicPr>
          <p:cNvPr id="357" name="10_06C.png" descr="10_06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337" y="2162175"/>
            <a:ext cx="3949702" cy="2638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10_06D.png" descr="10_06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9962" y="2162175"/>
            <a:ext cx="3949702" cy="2638425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10.6 Example: Game of Chance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6 Example: Game of Chance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2" name="Fig. 10.6    Craps game simulation."/>
          <p:cNvSpPr txBox="1"/>
          <p:nvPr/>
        </p:nvSpPr>
        <p:spPr>
          <a:xfrm>
            <a:off x="585469" y="915987"/>
            <a:ext cx="1705009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Craps game simulation.</a:t>
            </a:r>
          </a:p>
        </p:txBody>
      </p:sp>
      <p:pic>
        <p:nvPicPr>
          <p:cNvPr id="363" name="10_06E.png" descr="10_06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337" y="2162175"/>
            <a:ext cx="3949702" cy="2638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10_06F.png" descr="10_06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9962" y="2162175"/>
            <a:ext cx="3949702" cy="263842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10.6 Example: Game of Chance"/>
          <p:cNvSpPr txBox="1"/>
          <p:nvPr>
            <p:ph type="title"/>
          </p:nvPr>
        </p:nvSpPr>
        <p:spPr>
          <a:xfrm>
            <a:off x="685800" y="113441"/>
            <a:ext cx="7772400" cy="1066801"/>
          </a:xfrm>
          <a:prstGeom prst="rect">
            <a:avLst/>
          </a:prstGeom>
        </p:spPr>
        <p:txBody>
          <a:bodyPr/>
          <a:lstStyle/>
          <a:p>
            <a:pPr/>
            <a:r>
              <a:t>6 Example: Game of Chance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369" name="10.7 Another Example: Random Image Gener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Another Example: Random Image Generator</a:t>
            </a:r>
          </a:p>
        </p:txBody>
      </p:sp>
      <p:sp>
        <p:nvSpPr>
          <p:cNvPr id="370" name="Randomly selecting an image…"/>
          <p:cNvSpPr txBox="1"/>
          <p:nvPr/>
        </p:nvSpPr>
        <p:spPr>
          <a:xfrm>
            <a:off x="731518" y="1219200"/>
            <a:ext cx="7680964" cy="1476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Randomly selecting an image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Images have integer names (i.e.,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1.gif</a:t>
            </a:r>
            <a:r>
              <a:rPr sz="2000"/>
              <a:t>,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2.gif</a:t>
            </a:r>
            <a:r>
              <a:rPr sz="2000"/>
              <a:t>, …,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7.gif</a:t>
            </a:r>
            <a:r>
              <a:rPr sz="2000"/>
              <a:t>)</a:t>
            </a:r>
            <a:endParaRPr sz="2000"/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Generate random number in proper range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Update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src</a:t>
            </a:r>
            <a:r>
              <a:t> property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" name="10.2  Program Modules in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 Program Modules in JavaScript</a:t>
            </a:r>
          </a:p>
        </p:txBody>
      </p:sp>
      <p:sp>
        <p:nvSpPr>
          <p:cNvPr id="57" name="Modules in JavaScript…"/>
          <p:cNvSpPr txBox="1"/>
          <p:nvPr/>
        </p:nvSpPr>
        <p:spPr>
          <a:xfrm>
            <a:off x="731518" y="1219201"/>
            <a:ext cx="7680964" cy="2353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Modules in JavaScript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Functions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Methods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Belong to an object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JavaScript includes many useful pre-defined methods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Combine with programmer-defined methods to make a program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3" name="RandomPicture.html (1 of 1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RandomPicture.html</a:t>
            </a:r>
            <a:br/>
            <a:r>
              <a:t>(1 of 1)</a:t>
            </a:r>
          </a:p>
        </p:txBody>
      </p:sp>
      <p:pic>
        <p:nvPicPr>
          <p:cNvPr id="37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210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7" name="Group"/>
          <p:cNvGrpSpPr/>
          <p:nvPr/>
        </p:nvGrpSpPr>
        <p:grpSpPr>
          <a:xfrm>
            <a:off x="2149473" y="1787524"/>
            <a:ext cx="6011867" cy="1333502"/>
            <a:chOff x="0" y="0"/>
            <a:chExt cx="6011865" cy="1333501"/>
          </a:xfrm>
        </p:grpSpPr>
        <p:sp>
          <p:nvSpPr>
            <p:cNvPr id="375" name="Inserting a random number into the image’s src property with document.write and Math.random"/>
            <p:cNvSpPr txBox="1"/>
            <p:nvPr/>
          </p:nvSpPr>
          <p:spPr>
            <a:xfrm>
              <a:off x="1479550" y="-1"/>
              <a:ext cx="4532316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Inserting a random number into the image’s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src</a:t>
              </a:r>
              <a:r>
                <a:t> property with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document.write</a:t>
              </a:r>
              <a:r>
                <a:t> and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Math.random</a:t>
              </a:r>
            </a:p>
          </p:txBody>
        </p:sp>
        <p:sp>
          <p:nvSpPr>
            <p:cNvPr id="376" name="Line"/>
            <p:cNvSpPr/>
            <p:nvPr/>
          </p:nvSpPr>
          <p:spPr>
            <a:xfrm flipH="1">
              <a:off x="-1" y="587375"/>
              <a:ext cx="1479552" cy="7461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0" name="Fig. 10.7    Random image generation using Math.random."/>
          <p:cNvSpPr txBox="1"/>
          <p:nvPr/>
        </p:nvSpPr>
        <p:spPr>
          <a:xfrm>
            <a:off x="572768" y="1030287"/>
            <a:ext cx="3289433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Random image generation using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Math.random</a:t>
            </a:r>
            <a:r>
              <a:t>.</a:t>
            </a:r>
          </a:p>
        </p:txBody>
      </p:sp>
      <p:pic>
        <p:nvPicPr>
          <p:cNvPr id="381" name="5a.png" descr="5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00" y="2024061"/>
            <a:ext cx="3276600" cy="2809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5b.png" descr="5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800" y="2024061"/>
            <a:ext cx="3276600" cy="280987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10.7 Another Example: Random Image Gener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Another Example: Random Image Generator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387" name="10.8 Scope 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 Scope Rules</a:t>
            </a:r>
          </a:p>
        </p:txBody>
      </p:sp>
      <p:sp>
        <p:nvSpPr>
          <p:cNvPr id="388" name="Scope…"/>
          <p:cNvSpPr txBox="1"/>
          <p:nvPr/>
        </p:nvSpPr>
        <p:spPr>
          <a:xfrm>
            <a:off x="731518" y="1219201"/>
            <a:ext cx="7680964" cy="173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Scope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Portion of program where identifier can be referenced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Inside function is local or function scope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Identifiers exist only between opening and closing braces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Local variables hide global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392" name="10.8 Scope 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 Scope Rules</a:t>
            </a:r>
          </a:p>
        </p:txBody>
      </p:sp>
      <p:sp>
        <p:nvSpPr>
          <p:cNvPr id="393" name="Scope demonstration…"/>
          <p:cNvSpPr txBox="1"/>
          <p:nvPr/>
        </p:nvSpPr>
        <p:spPr>
          <a:xfrm>
            <a:off x="731518" y="1219201"/>
            <a:ext cx="7680964" cy="213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Scope demonstration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Global variable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x</a:t>
            </a:r>
            <a:r>
              <a:t> initialized to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1</a:t>
            </a:r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start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has local variable </a:t>
            </a:r>
            <a:r>
              <a:t>x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initialized to </a:t>
            </a:r>
            <a:r>
              <a:t>5</a:t>
            </a:r>
            <a:endParaRPr sz="2200"/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functionA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has local variable </a:t>
            </a:r>
            <a:r>
              <a:t>x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initialized to </a:t>
            </a:r>
            <a:r>
              <a:t>25</a:t>
            </a:r>
            <a:endParaRPr sz="2200"/>
          </a:p>
          <a:p>
            <a:pPr lvl="1" marL="742950" indent="-285750">
              <a:buSzPct val="100000"/>
              <a:buChar char="–"/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functionB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has no local variable </a:t>
            </a:r>
            <a:r>
              <a:t>x</a:t>
            </a:r>
            <a:endParaRPr sz="2200"/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Observe output of each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21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coping.html (1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Scoping.html</a:t>
            </a:r>
            <a:br/>
            <a:r>
              <a:t>(1 of 3)</a:t>
            </a:r>
          </a:p>
        </p:txBody>
      </p:sp>
      <p:grpSp>
        <p:nvGrpSpPr>
          <p:cNvPr id="400" name="Group"/>
          <p:cNvGrpSpPr/>
          <p:nvPr/>
        </p:nvGrpSpPr>
        <p:grpSpPr>
          <a:xfrm>
            <a:off x="1971673" y="2244724"/>
            <a:ext cx="6011867" cy="914402"/>
            <a:chOff x="0" y="0"/>
            <a:chExt cx="6011865" cy="914401"/>
          </a:xfrm>
        </p:grpSpPr>
        <p:sp>
          <p:nvSpPr>
            <p:cNvPr id="398" name="To begin the program, variable x is initialized to 1."/>
            <p:cNvSpPr txBox="1"/>
            <p:nvPr/>
          </p:nvSpPr>
          <p:spPr>
            <a:xfrm>
              <a:off x="1479550" y="0"/>
              <a:ext cx="4532316" cy="3209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To begin the program,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x</a:t>
              </a:r>
              <a:r>
                <a:t> is initialized to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1</a:t>
              </a:r>
              <a:r>
                <a:t>.</a:t>
              </a:r>
            </a:p>
          </p:txBody>
        </p:sp>
        <p:sp>
          <p:nvSpPr>
            <p:cNvPr id="399" name="Line"/>
            <p:cNvSpPr/>
            <p:nvPr/>
          </p:nvSpPr>
          <p:spPr>
            <a:xfrm flipH="1">
              <a:off x="-1" y="168275"/>
              <a:ext cx="1479552" cy="7461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03" name="Group"/>
          <p:cNvGrpSpPr/>
          <p:nvPr/>
        </p:nvGrpSpPr>
        <p:grpSpPr>
          <a:xfrm>
            <a:off x="2165350" y="3298824"/>
            <a:ext cx="5492752" cy="866778"/>
            <a:chOff x="0" y="0"/>
            <a:chExt cx="5492751" cy="866776"/>
          </a:xfrm>
        </p:grpSpPr>
        <p:sp>
          <p:nvSpPr>
            <p:cNvPr id="401" name="Function start changes the value of x to 5."/>
            <p:cNvSpPr txBox="1"/>
            <p:nvPr/>
          </p:nvSpPr>
          <p:spPr>
            <a:xfrm>
              <a:off x="1500187" y="-1"/>
              <a:ext cx="3992565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start</a:t>
              </a:r>
              <a:r>
                <a:t> changes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x</a:t>
              </a:r>
              <a:r>
                <a:t> to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5</a:t>
              </a:r>
              <a:r>
                <a:t>.</a:t>
              </a:r>
            </a:p>
          </p:txBody>
        </p:sp>
        <p:sp>
          <p:nvSpPr>
            <p:cNvPr id="402" name="Line"/>
            <p:cNvSpPr/>
            <p:nvPr/>
          </p:nvSpPr>
          <p:spPr>
            <a:xfrm flipH="1">
              <a:off x="0" y="174625"/>
              <a:ext cx="1500189" cy="6921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3" grpId="2"/>
      <p:bldP build="whole" bldLvl="1" animBg="1" rev="0" advAuto="0" spid="40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6" name="Scoping.html (2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Scoping.html</a:t>
            </a:r>
            <a:br/>
            <a:r>
              <a:t>(2 of 3)</a:t>
            </a:r>
          </a:p>
        </p:txBody>
      </p:sp>
      <p:pic>
        <p:nvPicPr>
          <p:cNvPr id="40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267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0" name="Group"/>
          <p:cNvGrpSpPr/>
          <p:nvPr/>
        </p:nvGrpSpPr>
        <p:grpSpPr>
          <a:xfrm>
            <a:off x="1987550" y="1878012"/>
            <a:ext cx="5989639" cy="819407"/>
            <a:chOff x="0" y="0"/>
            <a:chExt cx="5989638" cy="819405"/>
          </a:xfrm>
        </p:grpSpPr>
        <p:sp>
          <p:nvSpPr>
            <p:cNvPr id="408" name="Function functionA changes the value of x to 25."/>
            <p:cNvSpPr txBox="1"/>
            <p:nvPr/>
          </p:nvSpPr>
          <p:spPr>
            <a:xfrm>
              <a:off x="1411287" y="498475"/>
              <a:ext cx="4578352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functionA</a:t>
              </a:r>
              <a:r>
                <a:t> changes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x</a:t>
              </a:r>
              <a:r>
                <a:t> to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25</a:t>
              </a:r>
              <a:r>
                <a:t>.</a:t>
              </a:r>
            </a:p>
          </p:txBody>
        </p:sp>
        <p:sp>
          <p:nvSpPr>
            <p:cNvPr id="409" name="Line"/>
            <p:cNvSpPr/>
            <p:nvPr/>
          </p:nvSpPr>
          <p:spPr>
            <a:xfrm flipH="1" flipV="1">
              <a:off x="0" y="0"/>
              <a:ext cx="1411289" cy="6731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3" name="Group"/>
          <p:cNvGrpSpPr/>
          <p:nvPr/>
        </p:nvGrpSpPr>
        <p:grpSpPr>
          <a:xfrm>
            <a:off x="1431923" y="3090862"/>
            <a:ext cx="3503616" cy="582869"/>
            <a:chOff x="0" y="0"/>
            <a:chExt cx="3503614" cy="582867"/>
          </a:xfrm>
        </p:grpSpPr>
        <p:sp>
          <p:nvSpPr>
            <p:cNvPr id="411" name="The value of x is incremented."/>
            <p:cNvSpPr txBox="1"/>
            <p:nvPr/>
          </p:nvSpPr>
          <p:spPr>
            <a:xfrm>
              <a:off x="673100" y="261937"/>
              <a:ext cx="2830515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x</a:t>
              </a:r>
              <a:r>
                <a:t> is incremented.</a:t>
              </a:r>
            </a:p>
          </p:txBody>
        </p:sp>
        <p:sp>
          <p:nvSpPr>
            <p:cNvPr id="412" name="Line"/>
            <p:cNvSpPr/>
            <p:nvPr/>
          </p:nvSpPr>
          <p:spPr>
            <a:xfrm flipH="1" flipV="1">
              <a:off x="-1" y="0"/>
              <a:ext cx="658815" cy="4302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3" grpId="2"/>
      <p:bldP build="whole" bldLvl="1" animBg="1" rev="0" advAuto="0" spid="410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6" name="Scoping.html (3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Scoping.html</a:t>
            </a:r>
            <a:br/>
            <a:r>
              <a:t>(3 of 3)</a:t>
            </a:r>
          </a:p>
        </p:txBody>
      </p:sp>
      <p:pic>
        <p:nvPicPr>
          <p:cNvPr id="41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3543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0" name="Group"/>
          <p:cNvGrpSpPr/>
          <p:nvPr/>
        </p:nvGrpSpPr>
        <p:grpSpPr>
          <a:xfrm>
            <a:off x="1593850" y="1081087"/>
            <a:ext cx="5438777" cy="811469"/>
            <a:chOff x="0" y="0"/>
            <a:chExt cx="5438776" cy="811467"/>
          </a:xfrm>
        </p:grpSpPr>
        <p:sp>
          <p:nvSpPr>
            <p:cNvPr id="418" name="Function functionB multiplies the value of x by 10."/>
            <p:cNvSpPr txBox="1"/>
            <p:nvPr/>
          </p:nvSpPr>
          <p:spPr>
            <a:xfrm>
              <a:off x="685799" y="490537"/>
              <a:ext cx="4752978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functionB</a:t>
              </a:r>
              <a:r>
                <a:t> multiplies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x</a:t>
              </a:r>
              <a:r>
                <a:t> by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10</a:t>
              </a:r>
              <a:r>
                <a:t>.</a:t>
              </a:r>
            </a:p>
          </p:txBody>
        </p:sp>
        <p:sp>
          <p:nvSpPr>
            <p:cNvPr id="419" name="Line"/>
            <p:cNvSpPr/>
            <p:nvPr/>
          </p:nvSpPr>
          <p:spPr>
            <a:xfrm flipH="1" flipV="1">
              <a:off x="0" y="0"/>
              <a:ext cx="685801" cy="66516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10.8 Scope Rules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8 Scope Rules</a:t>
            </a:r>
          </a:p>
        </p:txBody>
      </p:sp>
      <p:sp>
        <p:nvSpPr>
          <p:cNvPr id="424" name="Fig. 10.8    Scoping example."/>
          <p:cNvSpPr txBox="1"/>
          <p:nvPr/>
        </p:nvSpPr>
        <p:spPr>
          <a:xfrm>
            <a:off x="585470" y="915987"/>
            <a:ext cx="1357941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Scoping example.</a:t>
            </a:r>
          </a:p>
        </p:txBody>
      </p:sp>
      <p:pic>
        <p:nvPicPr>
          <p:cNvPr id="425" name="10_07.png" descr="10_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3086" y="1654175"/>
            <a:ext cx="5457828" cy="4210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10.9  JavaScript Global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  JavaScript Global Functions</a:t>
            </a:r>
          </a:p>
        </p:txBody>
      </p:sp>
      <p:sp>
        <p:nvSpPr>
          <p:cNvPr id="429" name="Global object…"/>
          <p:cNvSpPr txBox="1"/>
          <p:nvPr/>
        </p:nvSpPr>
        <p:spPr>
          <a:xfrm>
            <a:off x="731518" y="1219201"/>
            <a:ext cx="7680964" cy="213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Global</a:t>
            </a:r>
            <a:r>
              <a:rPr sz="2800">
                <a:latin typeface="+mj-lt"/>
                <a:ea typeface="+mj-ea"/>
                <a:cs typeface="+mj-cs"/>
                <a:sym typeface="Times New Roman"/>
              </a:rPr>
              <a:t> object</a:t>
            </a:r>
            <a:endParaRPr sz="2800"/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Always available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Provides 7 methods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Do not need to explicitly reference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Global</a:t>
            </a:r>
            <a:r>
              <a:t> before method call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Also holds all global variables, user defined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6455"/>
          <a:stretch>
            <a:fillRect/>
          </a:stretch>
        </p:blipFill>
        <p:spPr>
          <a:xfrm>
            <a:off x="1892300" y="1003300"/>
            <a:ext cx="5360988" cy="5084713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10.9  JavaScript Global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  JavaScript Global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61" name="Functions…"/>
          <p:cNvSpPr txBox="1"/>
          <p:nvPr/>
        </p:nvSpPr>
        <p:spPr>
          <a:xfrm>
            <a:off x="731518" y="1219200"/>
            <a:ext cx="7680964" cy="2646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Functions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Started by function call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Receive necessary information via arguments (parameters)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Boss-Worker relationship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Calling function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Called function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Return value when finished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Can have many tiers</a:t>
            </a:r>
          </a:p>
        </p:txBody>
      </p:sp>
      <p:sp>
        <p:nvSpPr>
          <p:cNvPr id="62" name="10.2  Program Modules in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 Program Modules in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6028"/>
          <a:stretch>
            <a:fillRect/>
          </a:stretch>
        </p:blipFill>
        <p:spPr>
          <a:xfrm>
            <a:off x="1943100" y="1003300"/>
            <a:ext cx="5257800" cy="525561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10.9  JavaScript Global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  JavaScript Global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10.10 Recursion"/>
          <p:cNvSpPr txBox="1"/>
          <p:nvPr>
            <p:ph type="title"/>
          </p:nvPr>
        </p:nvSpPr>
        <p:spPr>
          <a:xfrm>
            <a:off x="640081" y="143543"/>
            <a:ext cx="7772401" cy="1066801"/>
          </a:xfrm>
          <a:prstGeom prst="rect">
            <a:avLst/>
          </a:prstGeom>
        </p:spPr>
        <p:txBody>
          <a:bodyPr/>
          <a:lstStyle/>
          <a:p>
            <a:pPr/>
            <a:r>
              <a:t>10 Recursion</a:t>
            </a:r>
          </a:p>
        </p:txBody>
      </p:sp>
      <p:sp>
        <p:nvSpPr>
          <p:cNvPr id="441" name="Recursive functions…"/>
          <p:cNvSpPr txBox="1"/>
          <p:nvPr/>
        </p:nvSpPr>
        <p:spPr>
          <a:xfrm>
            <a:off x="731518" y="1219200"/>
            <a:ext cx="7680964" cy="2938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Recursive functions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Call themselves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Recursion step or recursive call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Part of </a:t>
            </a:r>
            <a:r>
              <a:rPr sz="1800">
                <a:latin typeface="Lucida Console"/>
                <a:ea typeface="Lucida Console"/>
                <a:cs typeface="Lucida Console"/>
                <a:sym typeface="Lucida Console"/>
              </a:rPr>
              <a:t>return</a:t>
            </a:r>
            <a:r>
              <a:t> statement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Must have base case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Simplest case of problem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Returns value rather than calling itself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Each recursive call simplifies input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When simplified to base case, functions return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4" name="Factorials…"/>
          <p:cNvSpPr txBox="1"/>
          <p:nvPr/>
        </p:nvSpPr>
        <p:spPr>
          <a:xfrm>
            <a:off x="731518" y="1219200"/>
            <a:ext cx="7680964" cy="35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Factorials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Product of calculation  </a:t>
            </a:r>
            <a:r>
              <a:rPr i="1"/>
              <a:t>n</a:t>
            </a:r>
            <a:r>
              <a:t> · (</a:t>
            </a:r>
            <a:r>
              <a:rPr i="1"/>
              <a:t>n</a:t>
            </a:r>
            <a:r>
              <a:t> - 1) · (</a:t>
            </a:r>
            <a:r>
              <a:rPr i="1"/>
              <a:t>n</a:t>
            </a:r>
            <a:r>
              <a:t> - 2) · … · 1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Iterative approach:</a:t>
            </a:r>
          </a:p>
          <a:p>
            <a:pPr marL="342900" indent="-342900">
              <a:spcBef>
                <a:spcPts val="900"/>
              </a:spcBef>
              <a:defRPr sz="2200">
                <a:solidFill>
                  <a:srgbClr val="00FF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br>
              <a:rPr>
                <a:latin typeface="+mj-lt"/>
                <a:ea typeface="+mj-ea"/>
                <a:cs typeface="+mj-cs"/>
                <a:sym typeface="Times New Roman"/>
              </a:rPr>
            </a:br>
            <a:r>
              <a:rPr sz="1700">
                <a:solidFill>
                  <a:srgbClr val="275AFF"/>
                </a:solidFill>
              </a:rPr>
              <a:t>var</a:t>
            </a:r>
            <a:r>
              <a:rPr sz="1700">
                <a:solidFill>
                  <a:srgbClr val="000000"/>
                </a:solidFill>
              </a:rPr>
              <a:t> factorial = </a:t>
            </a:r>
            <a:r>
              <a:rPr sz="1700">
                <a:solidFill>
                  <a:schemeClr val="accent1"/>
                </a:solidFill>
              </a:rPr>
              <a:t>1</a:t>
            </a:r>
            <a:r>
              <a:rPr sz="1700">
                <a:solidFill>
                  <a:srgbClr val="000000"/>
                </a:solidFill>
              </a:rPr>
              <a:t>;</a:t>
            </a:r>
            <a:br>
              <a:rPr sz="1700">
                <a:solidFill>
                  <a:srgbClr val="000000"/>
                </a:solidFill>
              </a:rPr>
            </a:br>
            <a:br>
              <a:rPr sz="1700">
                <a:solidFill>
                  <a:srgbClr val="000000"/>
                </a:solidFill>
              </a:rPr>
            </a:br>
            <a:r>
              <a:rPr sz="1700">
                <a:solidFill>
                  <a:srgbClr val="275AFF"/>
                </a:solidFill>
              </a:rPr>
              <a:t>for</a:t>
            </a:r>
            <a:r>
              <a:rPr sz="1700">
                <a:solidFill>
                  <a:srgbClr val="000000"/>
                </a:solidFill>
              </a:rPr>
              <a:t> ( </a:t>
            </a:r>
            <a:r>
              <a:rPr sz="1700">
                <a:solidFill>
                  <a:srgbClr val="275AFF"/>
                </a:solidFill>
              </a:rPr>
              <a:t>var</a:t>
            </a:r>
            <a:r>
              <a:rPr sz="1700">
                <a:solidFill>
                  <a:srgbClr val="000000"/>
                </a:solidFill>
              </a:rPr>
              <a:t> counter = number; counter &gt;= </a:t>
            </a:r>
            <a:r>
              <a:rPr sz="1700">
                <a:solidFill>
                  <a:schemeClr val="accent1"/>
                </a:solidFill>
              </a:rPr>
              <a:t>1</a:t>
            </a:r>
            <a:r>
              <a:rPr sz="1700">
                <a:solidFill>
                  <a:srgbClr val="000000"/>
                </a:solidFill>
              </a:rPr>
              <a:t>; --counter )</a:t>
            </a:r>
            <a:br>
              <a:rPr sz="1700">
                <a:solidFill>
                  <a:srgbClr val="000000"/>
                </a:solidFill>
              </a:rPr>
            </a:br>
            <a:r>
              <a:rPr sz="1700">
                <a:solidFill>
                  <a:srgbClr val="000000"/>
                </a:solidFill>
              </a:rPr>
              <a:t>   factorial *= counter;</a:t>
            </a:r>
            <a:endParaRPr sz="1700"/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Note each factor is one less than previous factor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Stops at 1: base case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Perfect candidate for recursive solution</a:t>
            </a:r>
          </a:p>
        </p:txBody>
      </p:sp>
      <p:sp>
        <p:nvSpPr>
          <p:cNvPr id="445" name="10.10 Recursion"/>
          <p:cNvSpPr txBox="1"/>
          <p:nvPr>
            <p:ph type="title"/>
          </p:nvPr>
        </p:nvSpPr>
        <p:spPr>
          <a:xfrm>
            <a:off x="640081" y="143543"/>
            <a:ext cx="7772401" cy="1066801"/>
          </a:xfrm>
          <a:prstGeom prst="rect">
            <a:avLst/>
          </a:prstGeom>
        </p:spPr>
        <p:txBody>
          <a:bodyPr/>
          <a:lstStyle/>
          <a:p>
            <a:pPr/>
            <a:r>
              <a:t>10 Recursion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" name="Rectangle"/>
          <p:cNvSpPr/>
          <p:nvPr/>
        </p:nvSpPr>
        <p:spPr>
          <a:xfrm>
            <a:off x="5637212" y="4191000"/>
            <a:ext cx="433389" cy="273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49" name="Rectangle"/>
          <p:cNvSpPr/>
          <p:nvPr/>
        </p:nvSpPr>
        <p:spPr>
          <a:xfrm>
            <a:off x="5637212" y="4191000"/>
            <a:ext cx="452439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0" name="Rectangle"/>
          <p:cNvSpPr/>
          <p:nvPr/>
        </p:nvSpPr>
        <p:spPr>
          <a:xfrm>
            <a:off x="6070600" y="4191000"/>
            <a:ext cx="19050" cy="2936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1" name="Rectangle"/>
          <p:cNvSpPr/>
          <p:nvPr/>
        </p:nvSpPr>
        <p:spPr>
          <a:xfrm>
            <a:off x="5637212" y="4464050"/>
            <a:ext cx="433389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2" name="Rectangle"/>
          <p:cNvSpPr/>
          <p:nvPr/>
        </p:nvSpPr>
        <p:spPr>
          <a:xfrm>
            <a:off x="5637212" y="4191000"/>
            <a:ext cx="20639" cy="273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3" name="Rectangle"/>
          <p:cNvSpPr/>
          <p:nvPr/>
        </p:nvSpPr>
        <p:spPr>
          <a:xfrm>
            <a:off x="4062412" y="2033586"/>
            <a:ext cx="334964" cy="2555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4" name="Rectangle"/>
          <p:cNvSpPr/>
          <p:nvPr/>
        </p:nvSpPr>
        <p:spPr>
          <a:xfrm>
            <a:off x="4062412" y="2033586"/>
            <a:ext cx="35401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5" name="Rectangle"/>
          <p:cNvSpPr/>
          <p:nvPr/>
        </p:nvSpPr>
        <p:spPr>
          <a:xfrm>
            <a:off x="4397375" y="2033586"/>
            <a:ext cx="19050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6" name="Rectangle"/>
          <p:cNvSpPr/>
          <p:nvPr/>
        </p:nvSpPr>
        <p:spPr>
          <a:xfrm>
            <a:off x="4062412" y="2289175"/>
            <a:ext cx="33496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7" name="Rectangle"/>
          <p:cNvSpPr/>
          <p:nvPr/>
        </p:nvSpPr>
        <p:spPr>
          <a:xfrm>
            <a:off x="4062412" y="2033586"/>
            <a:ext cx="20639" cy="2555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8" name="Rectangle"/>
          <p:cNvSpPr/>
          <p:nvPr/>
        </p:nvSpPr>
        <p:spPr>
          <a:xfrm>
            <a:off x="4062412" y="2465386"/>
            <a:ext cx="768352" cy="2555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59" name="Rectangle"/>
          <p:cNvSpPr/>
          <p:nvPr/>
        </p:nvSpPr>
        <p:spPr>
          <a:xfrm>
            <a:off x="4062412" y="2465386"/>
            <a:ext cx="787402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0" name="Rectangle"/>
          <p:cNvSpPr/>
          <p:nvPr/>
        </p:nvSpPr>
        <p:spPr>
          <a:xfrm>
            <a:off x="4830762" y="2465386"/>
            <a:ext cx="19052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1" name="Rectangle"/>
          <p:cNvSpPr/>
          <p:nvPr/>
        </p:nvSpPr>
        <p:spPr>
          <a:xfrm>
            <a:off x="4062412" y="2720975"/>
            <a:ext cx="768352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2" name="Rectangle"/>
          <p:cNvSpPr/>
          <p:nvPr/>
        </p:nvSpPr>
        <p:spPr>
          <a:xfrm>
            <a:off x="4062412" y="2465386"/>
            <a:ext cx="20639" cy="2555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3" name="Rectangle"/>
          <p:cNvSpPr/>
          <p:nvPr/>
        </p:nvSpPr>
        <p:spPr>
          <a:xfrm>
            <a:off x="4476750" y="2897186"/>
            <a:ext cx="766764" cy="273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4" name="Rectangle"/>
          <p:cNvSpPr/>
          <p:nvPr/>
        </p:nvSpPr>
        <p:spPr>
          <a:xfrm>
            <a:off x="4476750" y="2897186"/>
            <a:ext cx="787400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5" name="Rectangle"/>
          <p:cNvSpPr/>
          <p:nvPr/>
        </p:nvSpPr>
        <p:spPr>
          <a:xfrm>
            <a:off x="5243512" y="2897186"/>
            <a:ext cx="20639" cy="2936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6" name="Rectangle"/>
          <p:cNvSpPr/>
          <p:nvPr/>
        </p:nvSpPr>
        <p:spPr>
          <a:xfrm>
            <a:off x="4476750" y="3170236"/>
            <a:ext cx="76676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7" name="Rectangle"/>
          <p:cNvSpPr/>
          <p:nvPr/>
        </p:nvSpPr>
        <p:spPr>
          <a:xfrm>
            <a:off x="4476750" y="2897186"/>
            <a:ext cx="19050" cy="273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8" name="Rectangle"/>
          <p:cNvSpPr/>
          <p:nvPr/>
        </p:nvSpPr>
        <p:spPr>
          <a:xfrm>
            <a:off x="4889500" y="3327400"/>
            <a:ext cx="768350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69" name="Rectangle"/>
          <p:cNvSpPr/>
          <p:nvPr/>
        </p:nvSpPr>
        <p:spPr>
          <a:xfrm>
            <a:off x="4889500" y="3327400"/>
            <a:ext cx="787400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0" name="Rectangle"/>
          <p:cNvSpPr/>
          <p:nvPr/>
        </p:nvSpPr>
        <p:spPr>
          <a:xfrm>
            <a:off x="5657850" y="3327400"/>
            <a:ext cx="19050" cy="2936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1" name="Rectangle"/>
          <p:cNvSpPr/>
          <p:nvPr/>
        </p:nvSpPr>
        <p:spPr>
          <a:xfrm>
            <a:off x="4889500" y="3602037"/>
            <a:ext cx="768350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2" name="Rectangle"/>
          <p:cNvSpPr/>
          <p:nvPr/>
        </p:nvSpPr>
        <p:spPr>
          <a:xfrm>
            <a:off x="4889500" y="3327400"/>
            <a:ext cx="19050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3" name="Rectangle"/>
          <p:cNvSpPr/>
          <p:nvPr/>
        </p:nvSpPr>
        <p:spPr>
          <a:xfrm>
            <a:off x="2801936" y="4191000"/>
            <a:ext cx="433389" cy="273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4" name="Rectangle"/>
          <p:cNvSpPr/>
          <p:nvPr/>
        </p:nvSpPr>
        <p:spPr>
          <a:xfrm>
            <a:off x="2801936" y="4191000"/>
            <a:ext cx="454027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5" name="Rectangle"/>
          <p:cNvSpPr/>
          <p:nvPr/>
        </p:nvSpPr>
        <p:spPr>
          <a:xfrm>
            <a:off x="3235325" y="4191000"/>
            <a:ext cx="20638" cy="2936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6" name="Rectangle"/>
          <p:cNvSpPr/>
          <p:nvPr/>
        </p:nvSpPr>
        <p:spPr>
          <a:xfrm>
            <a:off x="2801936" y="4464050"/>
            <a:ext cx="433389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7" name="Rectangle"/>
          <p:cNvSpPr/>
          <p:nvPr/>
        </p:nvSpPr>
        <p:spPr>
          <a:xfrm>
            <a:off x="2801936" y="4191000"/>
            <a:ext cx="20639" cy="273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8" name="Rectangle"/>
          <p:cNvSpPr/>
          <p:nvPr/>
        </p:nvSpPr>
        <p:spPr>
          <a:xfrm>
            <a:off x="1227137" y="2033586"/>
            <a:ext cx="334964" cy="2555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79" name="Rectangle"/>
          <p:cNvSpPr/>
          <p:nvPr/>
        </p:nvSpPr>
        <p:spPr>
          <a:xfrm>
            <a:off x="1227137" y="2033586"/>
            <a:ext cx="355602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0" name="Rectangle"/>
          <p:cNvSpPr/>
          <p:nvPr/>
        </p:nvSpPr>
        <p:spPr>
          <a:xfrm>
            <a:off x="1562100" y="2033586"/>
            <a:ext cx="20638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1" name="Rectangle"/>
          <p:cNvSpPr/>
          <p:nvPr/>
        </p:nvSpPr>
        <p:spPr>
          <a:xfrm>
            <a:off x="1227137" y="2289175"/>
            <a:ext cx="33496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2" name="Rectangle"/>
          <p:cNvSpPr/>
          <p:nvPr/>
        </p:nvSpPr>
        <p:spPr>
          <a:xfrm>
            <a:off x="1227137" y="2033586"/>
            <a:ext cx="20639" cy="2555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3" name="Rectangle"/>
          <p:cNvSpPr/>
          <p:nvPr/>
        </p:nvSpPr>
        <p:spPr>
          <a:xfrm>
            <a:off x="1227137" y="2465386"/>
            <a:ext cx="768352" cy="2555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4" name="Rectangle"/>
          <p:cNvSpPr/>
          <p:nvPr/>
        </p:nvSpPr>
        <p:spPr>
          <a:xfrm>
            <a:off x="1227137" y="2465386"/>
            <a:ext cx="787402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5" name="Rectangle"/>
          <p:cNvSpPr/>
          <p:nvPr/>
        </p:nvSpPr>
        <p:spPr>
          <a:xfrm>
            <a:off x="1995486" y="2465386"/>
            <a:ext cx="19052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6" name="Rectangle"/>
          <p:cNvSpPr/>
          <p:nvPr/>
        </p:nvSpPr>
        <p:spPr>
          <a:xfrm>
            <a:off x="1227137" y="2720975"/>
            <a:ext cx="768352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7" name="Rectangle"/>
          <p:cNvSpPr/>
          <p:nvPr/>
        </p:nvSpPr>
        <p:spPr>
          <a:xfrm>
            <a:off x="1227137" y="2465386"/>
            <a:ext cx="20639" cy="2555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8" name="Rectangle"/>
          <p:cNvSpPr/>
          <p:nvPr/>
        </p:nvSpPr>
        <p:spPr>
          <a:xfrm>
            <a:off x="1641475" y="2897186"/>
            <a:ext cx="766764" cy="2540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89" name="Rectangle"/>
          <p:cNvSpPr/>
          <p:nvPr/>
        </p:nvSpPr>
        <p:spPr>
          <a:xfrm>
            <a:off x="1641475" y="2897186"/>
            <a:ext cx="787400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0" name="Rectangle"/>
          <p:cNvSpPr/>
          <p:nvPr/>
        </p:nvSpPr>
        <p:spPr>
          <a:xfrm>
            <a:off x="2408236" y="2897186"/>
            <a:ext cx="20639" cy="273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1" name="Rectangle"/>
          <p:cNvSpPr/>
          <p:nvPr/>
        </p:nvSpPr>
        <p:spPr>
          <a:xfrm>
            <a:off x="1641475" y="3151186"/>
            <a:ext cx="766764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2" name="Rectangle"/>
          <p:cNvSpPr/>
          <p:nvPr/>
        </p:nvSpPr>
        <p:spPr>
          <a:xfrm>
            <a:off x="1641475" y="2897186"/>
            <a:ext cx="19050" cy="2540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3" name="Rectangle"/>
          <p:cNvSpPr/>
          <p:nvPr/>
        </p:nvSpPr>
        <p:spPr>
          <a:xfrm>
            <a:off x="2054225" y="3327400"/>
            <a:ext cx="768350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4" name="Rectangle"/>
          <p:cNvSpPr/>
          <p:nvPr/>
        </p:nvSpPr>
        <p:spPr>
          <a:xfrm>
            <a:off x="2054225" y="3327400"/>
            <a:ext cx="787400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5" name="Rectangle"/>
          <p:cNvSpPr/>
          <p:nvPr/>
        </p:nvSpPr>
        <p:spPr>
          <a:xfrm>
            <a:off x="2822575" y="3327400"/>
            <a:ext cx="19050" cy="2936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6" name="Rectangle"/>
          <p:cNvSpPr/>
          <p:nvPr/>
        </p:nvSpPr>
        <p:spPr>
          <a:xfrm>
            <a:off x="2054225" y="3602037"/>
            <a:ext cx="768350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7" name="Rectangle"/>
          <p:cNvSpPr/>
          <p:nvPr/>
        </p:nvSpPr>
        <p:spPr>
          <a:xfrm>
            <a:off x="2054225" y="3327400"/>
            <a:ext cx="20638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8" name="Rectangle"/>
          <p:cNvSpPr/>
          <p:nvPr/>
        </p:nvSpPr>
        <p:spPr>
          <a:xfrm>
            <a:off x="2468561" y="3759200"/>
            <a:ext cx="766764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499" name="Rectangle"/>
          <p:cNvSpPr/>
          <p:nvPr/>
        </p:nvSpPr>
        <p:spPr>
          <a:xfrm>
            <a:off x="2468561" y="3759200"/>
            <a:ext cx="787402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00" name="Rectangle"/>
          <p:cNvSpPr/>
          <p:nvPr/>
        </p:nvSpPr>
        <p:spPr>
          <a:xfrm>
            <a:off x="3235325" y="3759200"/>
            <a:ext cx="20638" cy="2936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01" name="Rectangle"/>
          <p:cNvSpPr/>
          <p:nvPr/>
        </p:nvSpPr>
        <p:spPr>
          <a:xfrm>
            <a:off x="2468561" y="4033837"/>
            <a:ext cx="766764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02" name="Rectangle"/>
          <p:cNvSpPr/>
          <p:nvPr/>
        </p:nvSpPr>
        <p:spPr>
          <a:xfrm>
            <a:off x="2468561" y="3759200"/>
            <a:ext cx="19052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03" name="Rectangle"/>
          <p:cNvSpPr/>
          <p:nvPr/>
        </p:nvSpPr>
        <p:spPr>
          <a:xfrm>
            <a:off x="5302250" y="3759200"/>
            <a:ext cx="768350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04" name="Rectangle"/>
          <p:cNvSpPr/>
          <p:nvPr/>
        </p:nvSpPr>
        <p:spPr>
          <a:xfrm>
            <a:off x="5302250" y="3759200"/>
            <a:ext cx="787400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05" name="Rectangle"/>
          <p:cNvSpPr/>
          <p:nvPr/>
        </p:nvSpPr>
        <p:spPr>
          <a:xfrm>
            <a:off x="6070600" y="3759200"/>
            <a:ext cx="19050" cy="2936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06" name="Rectangle"/>
          <p:cNvSpPr/>
          <p:nvPr/>
        </p:nvSpPr>
        <p:spPr>
          <a:xfrm>
            <a:off x="5302250" y="4033837"/>
            <a:ext cx="768350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07" name="Rectangle"/>
          <p:cNvSpPr/>
          <p:nvPr/>
        </p:nvSpPr>
        <p:spPr>
          <a:xfrm>
            <a:off x="5302250" y="3759200"/>
            <a:ext cx="20638" cy="274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08" name="5!"/>
          <p:cNvSpPr txBox="1"/>
          <p:nvPr/>
        </p:nvSpPr>
        <p:spPr>
          <a:xfrm>
            <a:off x="1325562" y="2073275"/>
            <a:ext cx="160983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5!</a:t>
            </a:r>
          </a:p>
        </p:txBody>
      </p:sp>
      <p:sp>
        <p:nvSpPr>
          <p:cNvPr id="509" name="5 * 4!"/>
          <p:cNvSpPr txBox="1"/>
          <p:nvPr/>
        </p:nvSpPr>
        <p:spPr>
          <a:xfrm>
            <a:off x="1325562" y="2505075"/>
            <a:ext cx="427857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5 * 4!</a:t>
            </a:r>
          </a:p>
        </p:txBody>
      </p:sp>
      <p:sp>
        <p:nvSpPr>
          <p:cNvPr id="510" name="4 * 3!"/>
          <p:cNvSpPr txBox="1"/>
          <p:nvPr/>
        </p:nvSpPr>
        <p:spPr>
          <a:xfrm>
            <a:off x="1325562" y="2935286"/>
            <a:ext cx="62545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  4 * 3!</a:t>
            </a:r>
          </a:p>
        </p:txBody>
      </p:sp>
      <p:sp>
        <p:nvSpPr>
          <p:cNvPr id="511" name="3 * 2!"/>
          <p:cNvSpPr txBox="1"/>
          <p:nvPr/>
        </p:nvSpPr>
        <p:spPr>
          <a:xfrm>
            <a:off x="1325562" y="3367087"/>
            <a:ext cx="8230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      3 * 2!</a:t>
            </a:r>
          </a:p>
        </p:txBody>
      </p:sp>
      <p:sp>
        <p:nvSpPr>
          <p:cNvPr id="512" name="2 * 1!"/>
          <p:cNvSpPr txBox="1"/>
          <p:nvPr/>
        </p:nvSpPr>
        <p:spPr>
          <a:xfrm>
            <a:off x="1325562" y="3798887"/>
            <a:ext cx="97124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         2 * 1!</a:t>
            </a:r>
          </a:p>
        </p:txBody>
      </p:sp>
      <p:sp>
        <p:nvSpPr>
          <p:cNvPr id="513" name="1"/>
          <p:cNvSpPr txBox="1"/>
          <p:nvPr/>
        </p:nvSpPr>
        <p:spPr>
          <a:xfrm>
            <a:off x="1325562" y="4229100"/>
            <a:ext cx="852562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             1</a:t>
            </a:r>
          </a:p>
        </p:txBody>
      </p:sp>
      <p:sp>
        <p:nvSpPr>
          <p:cNvPr id="514" name="Rectangle"/>
          <p:cNvSpPr/>
          <p:nvPr/>
        </p:nvSpPr>
        <p:spPr>
          <a:xfrm>
            <a:off x="1411287" y="2224881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15" name="Rectangle"/>
          <p:cNvSpPr/>
          <p:nvPr/>
        </p:nvSpPr>
        <p:spPr>
          <a:xfrm>
            <a:off x="1385887" y="2342356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16" name="Rectangle"/>
          <p:cNvSpPr/>
          <p:nvPr/>
        </p:nvSpPr>
        <p:spPr>
          <a:xfrm>
            <a:off x="1779586" y="2655092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17" name="Rectangle"/>
          <p:cNvSpPr/>
          <p:nvPr/>
        </p:nvSpPr>
        <p:spPr>
          <a:xfrm>
            <a:off x="1798636" y="2793206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18" name="Rectangle"/>
          <p:cNvSpPr/>
          <p:nvPr/>
        </p:nvSpPr>
        <p:spPr>
          <a:xfrm>
            <a:off x="2236786" y="3086892"/>
            <a:ext cx="20639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19" name="Rectangle"/>
          <p:cNvSpPr/>
          <p:nvPr/>
        </p:nvSpPr>
        <p:spPr>
          <a:xfrm>
            <a:off x="2236786" y="3225006"/>
            <a:ext cx="20639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0" name="Rectangle"/>
          <p:cNvSpPr/>
          <p:nvPr/>
        </p:nvSpPr>
        <p:spPr>
          <a:xfrm>
            <a:off x="2651125" y="3518692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1" name="Rectangle"/>
          <p:cNvSpPr/>
          <p:nvPr/>
        </p:nvSpPr>
        <p:spPr>
          <a:xfrm>
            <a:off x="2651125" y="3636167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2" name="Rectangle"/>
          <p:cNvSpPr/>
          <p:nvPr/>
        </p:nvSpPr>
        <p:spPr>
          <a:xfrm>
            <a:off x="3063875" y="3948905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3" name="Rectangle"/>
          <p:cNvSpPr/>
          <p:nvPr/>
        </p:nvSpPr>
        <p:spPr>
          <a:xfrm>
            <a:off x="3063875" y="4066380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4" name="Rectangle"/>
          <p:cNvSpPr/>
          <p:nvPr/>
        </p:nvSpPr>
        <p:spPr>
          <a:xfrm>
            <a:off x="2801936" y="4191000"/>
            <a:ext cx="454027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5" name="Rectangle"/>
          <p:cNvSpPr/>
          <p:nvPr/>
        </p:nvSpPr>
        <p:spPr>
          <a:xfrm>
            <a:off x="3235325" y="4191000"/>
            <a:ext cx="20638" cy="2936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6" name="Rectangle"/>
          <p:cNvSpPr/>
          <p:nvPr/>
        </p:nvSpPr>
        <p:spPr>
          <a:xfrm>
            <a:off x="2801936" y="4464050"/>
            <a:ext cx="433389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7" name="Rectangle"/>
          <p:cNvSpPr/>
          <p:nvPr/>
        </p:nvSpPr>
        <p:spPr>
          <a:xfrm>
            <a:off x="2801936" y="4191000"/>
            <a:ext cx="20639" cy="273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8" name="Rectangle"/>
          <p:cNvSpPr/>
          <p:nvPr/>
        </p:nvSpPr>
        <p:spPr>
          <a:xfrm>
            <a:off x="1227137" y="2033586"/>
            <a:ext cx="3556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29" name="Rectangle"/>
          <p:cNvSpPr/>
          <p:nvPr/>
        </p:nvSpPr>
        <p:spPr>
          <a:xfrm>
            <a:off x="1562100" y="2033586"/>
            <a:ext cx="20638" cy="274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0" name="Rectangle"/>
          <p:cNvSpPr/>
          <p:nvPr/>
        </p:nvSpPr>
        <p:spPr>
          <a:xfrm>
            <a:off x="1227137" y="2289175"/>
            <a:ext cx="3349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1" name="Rectangle"/>
          <p:cNvSpPr/>
          <p:nvPr/>
        </p:nvSpPr>
        <p:spPr>
          <a:xfrm>
            <a:off x="1227137" y="2033586"/>
            <a:ext cx="20639" cy="2555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2" name="Rectangle"/>
          <p:cNvSpPr/>
          <p:nvPr/>
        </p:nvSpPr>
        <p:spPr>
          <a:xfrm>
            <a:off x="1227137" y="2465386"/>
            <a:ext cx="7874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3" name="Rectangle"/>
          <p:cNvSpPr/>
          <p:nvPr/>
        </p:nvSpPr>
        <p:spPr>
          <a:xfrm>
            <a:off x="1995486" y="2465386"/>
            <a:ext cx="19052" cy="274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4" name="Rectangle"/>
          <p:cNvSpPr/>
          <p:nvPr/>
        </p:nvSpPr>
        <p:spPr>
          <a:xfrm>
            <a:off x="1227137" y="2720975"/>
            <a:ext cx="76835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5" name="Rectangle"/>
          <p:cNvSpPr/>
          <p:nvPr/>
        </p:nvSpPr>
        <p:spPr>
          <a:xfrm>
            <a:off x="1227137" y="2465386"/>
            <a:ext cx="20639" cy="2555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6" name="Rectangle"/>
          <p:cNvSpPr/>
          <p:nvPr/>
        </p:nvSpPr>
        <p:spPr>
          <a:xfrm>
            <a:off x="1641475" y="2897186"/>
            <a:ext cx="78740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7" name="Rectangle"/>
          <p:cNvSpPr/>
          <p:nvPr/>
        </p:nvSpPr>
        <p:spPr>
          <a:xfrm>
            <a:off x="2408236" y="2897186"/>
            <a:ext cx="20639" cy="273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8" name="Rectangle"/>
          <p:cNvSpPr/>
          <p:nvPr/>
        </p:nvSpPr>
        <p:spPr>
          <a:xfrm>
            <a:off x="1641475" y="3151186"/>
            <a:ext cx="76676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39" name="Rectangle"/>
          <p:cNvSpPr/>
          <p:nvPr/>
        </p:nvSpPr>
        <p:spPr>
          <a:xfrm>
            <a:off x="1641475" y="2897186"/>
            <a:ext cx="19050" cy="2540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40" name="Rectangle"/>
          <p:cNvSpPr/>
          <p:nvPr/>
        </p:nvSpPr>
        <p:spPr>
          <a:xfrm>
            <a:off x="2054225" y="3327400"/>
            <a:ext cx="787400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41" name="Rectangle"/>
          <p:cNvSpPr/>
          <p:nvPr/>
        </p:nvSpPr>
        <p:spPr>
          <a:xfrm>
            <a:off x="2822575" y="3327400"/>
            <a:ext cx="19050" cy="2936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42" name="Rectangle"/>
          <p:cNvSpPr/>
          <p:nvPr/>
        </p:nvSpPr>
        <p:spPr>
          <a:xfrm>
            <a:off x="2054225" y="3602037"/>
            <a:ext cx="76835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43" name="Rectangle"/>
          <p:cNvSpPr/>
          <p:nvPr/>
        </p:nvSpPr>
        <p:spPr>
          <a:xfrm>
            <a:off x="2054225" y="3327400"/>
            <a:ext cx="20638" cy="274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44" name="Rectangle"/>
          <p:cNvSpPr/>
          <p:nvPr/>
        </p:nvSpPr>
        <p:spPr>
          <a:xfrm>
            <a:off x="2468561" y="3759200"/>
            <a:ext cx="7874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45" name="Rectangle"/>
          <p:cNvSpPr/>
          <p:nvPr/>
        </p:nvSpPr>
        <p:spPr>
          <a:xfrm>
            <a:off x="3235325" y="3759200"/>
            <a:ext cx="20638" cy="2936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46" name="Rectangle"/>
          <p:cNvSpPr/>
          <p:nvPr/>
        </p:nvSpPr>
        <p:spPr>
          <a:xfrm>
            <a:off x="2468561" y="4033837"/>
            <a:ext cx="76676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47" name="Rectangle"/>
          <p:cNvSpPr/>
          <p:nvPr/>
        </p:nvSpPr>
        <p:spPr>
          <a:xfrm>
            <a:off x="2468561" y="3759200"/>
            <a:ext cx="19052" cy="274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48" name="5!"/>
          <p:cNvSpPr txBox="1"/>
          <p:nvPr/>
        </p:nvSpPr>
        <p:spPr>
          <a:xfrm>
            <a:off x="4160837" y="2073275"/>
            <a:ext cx="160983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5!</a:t>
            </a:r>
          </a:p>
        </p:txBody>
      </p:sp>
      <p:sp>
        <p:nvSpPr>
          <p:cNvPr id="549" name="5 * 4!"/>
          <p:cNvSpPr txBox="1"/>
          <p:nvPr/>
        </p:nvSpPr>
        <p:spPr>
          <a:xfrm>
            <a:off x="4160837" y="2505075"/>
            <a:ext cx="427857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5 * 4!</a:t>
            </a:r>
          </a:p>
        </p:txBody>
      </p:sp>
      <p:sp>
        <p:nvSpPr>
          <p:cNvPr id="550" name="4 * 3!"/>
          <p:cNvSpPr txBox="1"/>
          <p:nvPr/>
        </p:nvSpPr>
        <p:spPr>
          <a:xfrm>
            <a:off x="4160837" y="2935286"/>
            <a:ext cx="62545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  4 * 3!</a:t>
            </a:r>
          </a:p>
        </p:txBody>
      </p:sp>
      <p:sp>
        <p:nvSpPr>
          <p:cNvPr id="551" name="3 * 2!"/>
          <p:cNvSpPr txBox="1"/>
          <p:nvPr/>
        </p:nvSpPr>
        <p:spPr>
          <a:xfrm>
            <a:off x="4160837" y="3367087"/>
            <a:ext cx="82304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      3 * 2!</a:t>
            </a:r>
          </a:p>
        </p:txBody>
      </p:sp>
      <p:sp>
        <p:nvSpPr>
          <p:cNvPr id="552" name="2 * 1!"/>
          <p:cNvSpPr txBox="1"/>
          <p:nvPr/>
        </p:nvSpPr>
        <p:spPr>
          <a:xfrm>
            <a:off x="4160837" y="3798887"/>
            <a:ext cx="97124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         2 * 1!</a:t>
            </a:r>
          </a:p>
        </p:txBody>
      </p:sp>
      <p:sp>
        <p:nvSpPr>
          <p:cNvPr id="553" name="1"/>
          <p:cNvSpPr txBox="1"/>
          <p:nvPr/>
        </p:nvSpPr>
        <p:spPr>
          <a:xfrm>
            <a:off x="4160837" y="4229100"/>
            <a:ext cx="852563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               1</a:t>
            </a:r>
          </a:p>
        </p:txBody>
      </p:sp>
      <p:sp>
        <p:nvSpPr>
          <p:cNvPr id="554" name="Rectangle"/>
          <p:cNvSpPr/>
          <p:nvPr/>
        </p:nvSpPr>
        <p:spPr>
          <a:xfrm>
            <a:off x="4244975" y="2459831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55" name="Rectangle"/>
          <p:cNvSpPr/>
          <p:nvPr/>
        </p:nvSpPr>
        <p:spPr>
          <a:xfrm>
            <a:off x="4659312" y="2774156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56" name="Rectangle"/>
          <p:cNvSpPr/>
          <p:nvPr/>
        </p:nvSpPr>
        <p:spPr>
          <a:xfrm>
            <a:off x="4659312" y="2891631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57" name="Rectangle"/>
          <p:cNvSpPr/>
          <p:nvPr/>
        </p:nvSpPr>
        <p:spPr>
          <a:xfrm>
            <a:off x="5092700" y="3321842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58" name="Square"/>
          <p:cNvSpPr/>
          <p:nvPr/>
        </p:nvSpPr>
        <p:spPr>
          <a:xfrm>
            <a:off x="5480050" y="3602037"/>
            <a:ext cx="1905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59" name="Rectangle"/>
          <p:cNvSpPr/>
          <p:nvPr/>
        </p:nvSpPr>
        <p:spPr>
          <a:xfrm>
            <a:off x="5505450" y="3753642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0" name="Rectangle"/>
          <p:cNvSpPr/>
          <p:nvPr/>
        </p:nvSpPr>
        <p:spPr>
          <a:xfrm>
            <a:off x="5918200" y="4066380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1" name="Rectangle"/>
          <p:cNvSpPr/>
          <p:nvPr/>
        </p:nvSpPr>
        <p:spPr>
          <a:xfrm>
            <a:off x="5918200" y="4185442"/>
            <a:ext cx="20638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2" name="Rectangle"/>
          <p:cNvSpPr/>
          <p:nvPr/>
        </p:nvSpPr>
        <p:spPr>
          <a:xfrm>
            <a:off x="5637212" y="4191000"/>
            <a:ext cx="452439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3" name="Rectangle"/>
          <p:cNvSpPr/>
          <p:nvPr/>
        </p:nvSpPr>
        <p:spPr>
          <a:xfrm>
            <a:off x="6070600" y="4191000"/>
            <a:ext cx="19050" cy="2936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4" name="Rectangle"/>
          <p:cNvSpPr/>
          <p:nvPr/>
        </p:nvSpPr>
        <p:spPr>
          <a:xfrm>
            <a:off x="5637212" y="4464050"/>
            <a:ext cx="433389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5" name="Rectangle"/>
          <p:cNvSpPr/>
          <p:nvPr/>
        </p:nvSpPr>
        <p:spPr>
          <a:xfrm>
            <a:off x="5637212" y="4191000"/>
            <a:ext cx="20639" cy="273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6" name="Rectangle"/>
          <p:cNvSpPr/>
          <p:nvPr/>
        </p:nvSpPr>
        <p:spPr>
          <a:xfrm>
            <a:off x="4062412" y="2033586"/>
            <a:ext cx="35401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7" name="Rectangle"/>
          <p:cNvSpPr/>
          <p:nvPr/>
        </p:nvSpPr>
        <p:spPr>
          <a:xfrm>
            <a:off x="4397375" y="2033586"/>
            <a:ext cx="19050" cy="274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8" name="Rectangle"/>
          <p:cNvSpPr/>
          <p:nvPr/>
        </p:nvSpPr>
        <p:spPr>
          <a:xfrm>
            <a:off x="4062412" y="2289175"/>
            <a:ext cx="3349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69" name="Rectangle"/>
          <p:cNvSpPr/>
          <p:nvPr/>
        </p:nvSpPr>
        <p:spPr>
          <a:xfrm>
            <a:off x="4062412" y="2033586"/>
            <a:ext cx="20639" cy="2555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0" name="Rectangle"/>
          <p:cNvSpPr/>
          <p:nvPr/>
        </p:nvSpPr>
        <p:spPr>
          <a:xfrm>
            <a:off x="4062412" y="2465386"/>
            <a:ext cx="7874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1" name="Rectangle"/>
          <p:cNvSpPr/>
          <p:nvPr/>
        </p:nvSpPr>
        <p:spPr>
          <a:xfrm>
            <a:off x="4830762" y="2465386"/>
            <a:ext cx="19052" cy="274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2" name="Rectangle"/>
          <p:cNvSpPr/>
          <p:nvPr/>
        </p:nvSpPr>
        <p:spPr>
          <a:xfrm>
            <a:off x="4062412" y="2720975"/>
            <a:ext cx="76835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3" name="Rectangle"/>
          <p:cNvSpPr/>
          <p:nvPr/>
        </p:nvSpPr>
        <p:spPr>
          <a:xfrm>
            <a:off x="4062412" y="2465386"/>
            <a:ext cx="20639" cy="2555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4" name="Rectangle"/>
          <p:cNvSpPr/>
          <p:nvPr/>
        </p:nvSpPr>
        <p:spPr>
          <a:xfrm>
            <a:off x="4476750" y="2897186"/>
            <a:ext cx="78740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5" name="Rectangle"/>
          <p:cNvSpPr/>
          <p:nvPr/>
        </p:nvSpPr>
        <p:spPr>
          <a:xfrm>
            <a:off x="5243512" y="2897186"/>
            <a:ext cx="20639" cy="2936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6" name="Rectangle"/>
          <p:cNvSpPr/>
          <p:nvPr/>
        </p:nvSpPr>
        <p:spPr>
          <a:xfrm>
            <a:off x="4476750" y="3170236"/>
            <a:ext cx="76676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7" name="Rectangle"/>
          <p:cNvSpPr/>
          <p:nvPr/>
        </p:nvSpPr>
        <p:spPr>
          <a:xfrm>
            <a:off x="4476750" y="2897186"/>
            <a:ext cx="19050" cy="273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8" name="Rectangle"/>
          <p:cNvSpPr/>
          <p:nvPr/>
        </p:nvSpPr>
        <p:spPr>
          <a:xfrm>
            <a:off x="4889500" y="3327400"/>
            <a:ext cx="787400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79" name="Rectangle"/>
          <p:cNvSpPr/>
          <p:nvPr/>
        </p:nvSpPr>
        <p:spPr>
          <a:xfrm>
            <a:off x="5657850" y="3327400"/>
            <a:ext cx="19050" cy="2936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80" name="Rectangle"/>
          <p:cNvSpPr/>
          <p:nvPr/>
        </p:nvSpPr>
        <p:spPr>
          <a:xfrm>
            <a:off x="4889500" y="3602037"/>
            <a:ext cx="76835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81" name="Rectangle"/>
          <p:cNvSpPr/>
          <p:nvPr/>
        </p:nvSpPr>
        <p:spPr>
          <a:xfrm>
            <a:off x="4889500" y="3327400"/>
            <a:ext cx="19050" cy="274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82" name="Rectangle"/>
          <p:cNvSpPr/>
          <p:nvPr/>
        </p:nvSpPr>
        <p:spPr>
          <a:xfrm>
            <a:off x="5302250" y="3759200"/>
            <a:ext cx="787400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83" name="Rectangle"/>
          <p:cNvSpPr/>
          <p:nvPr/>
        </p:nvSpPr>
        <p:spPr>
          <a:xfrm>
            <a:off x="6070600" y="3759200"/>
            <a:ext cx="19050" cy="2936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84" name="Rectangle"/>
          <p:cNvSpPr/>
          <p:nvPr/>
        </p:nvSpPr>
        <p:spPr>
          <a:xfrm>
            <a:off x="5302250" y="4033837"/>
            <a:ext cx="76835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85" name="Rectangle"/>
          <p:cNvSpPr/>
          <p:nvPr/>
        </p:nvSpPr>
        <p:spPr>
          <a:xfrm>
            <a:off x="5302250" y="3759200"/>
            <a:ext cx="20638" cy="274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586" name="(a) Procession of recursive calls."/>
          <p:cNvSpPr txBox="1"/>
          <p:nvPr/>
        </p:nvSpPr>
        <p:spPr>
          <a:xfrm>
            <a:off x="1036637" y="4602162"/>
            <a:ext cx="258177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(a) Procession of recursive calls.</a:t>
            </a:r>
          </a:p>
        </p:txBody>
      </p:sp>
      <p:sp>
        <p:nvSpPr>
          <p:cNvPr id="587" name="(b) Values returned from each recursive call."/>
          <p:cNvSpPr txBox="1"/>
          <p:nvPr/>
        </p:nvSpPr>
        <p:spPr>
          <a:xfrm>
            <a:off x="4189412" y="4602162"/>
            <a:ext cx="349768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(b) Values returned from each recursive call.</a:t>
            </a:r>
          </a:p>
        </p:txBody>
      </p:sp>
      <p:sp>
        <p:nvSpPr>
          <p:cNvPr id="588" name="5! = 5 * 24 = 120 is returned"/>
          <p:cNvSpPr txBox="1"/>
          <p:nvPr/>
        </p:nvSpPr>
        <p:spPr>
          <a:xfrm>
            <a:off x="4575175" y="2249486"/>
            <a:ext cx="2216969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5! = 5 * 24 = 120 is returned</a:t>
            </a:r>
          </a:p>
        </p:txBody>
      </p:sp>
      <p:sp>
        <p:nvSpPr>
          <p:cNvPr id="589" name="4! = 4 * 6 = 24 is returned"/>
          <p:cNvSpPr txBox="1"/>
          <p:nvPr/>
        </p:nvSpPr>
        <p:spPr>
          <a:xfrm>
            <a:off x="4987925" y="2681286"/>
            <a:ext cx="20192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4! = 4 * 6 = 24 is returned</a:t>
            </a:r>
          </a:p>
        </p:txBody>
      </p:sp>
      <p:sp>
        <p:nvSpPr>
          <p:cNvPr id="590" name="2! = 2 * 1 = 2 is returned"/>
          <p:cNvSpPr txBox="1"/>
          <p:nvPr/>
        </p:nvSpPr>
        <p:spPr>
          <a:xfrm>
            <a:off x="5815012" y="3543300"/>
            <a:ext cx="192031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2! = 2 * 1 = 2 is returned</a:t>
            </a:r>
          </a:p>
        </p:txBody>
      </p:sp>
      <p:sp>
        <p:nvSpPr>
          <p:cNvPr id="591" name="3! = 3 * 2 = 6 is returned"/>
          <p:cNvSpPr txBox="1"/>
          <p:nvPr/>
        </p:nvSpPr>
        <p:spPr>
          <a:xfrm>
            <a:off x="5400675" y="3111500"/>
            <a:ext cx="192031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3! = 3 * 2 = 6 is returned</a:t>
            </a:r>
          </a:p>
        </p:txBody>
      </p:sp>
      <p:sp>
        <p:nvSpPr>
          <p:cNvPr id="592" name="1 returned"/>
          <p:cNvSpPr txBox="1"/>
          <p:nvPr/>
        </p:nvSpPr>
        <p:spPr>
          <a:xfrm>
            <a:off x="6129337" y="3975100"/>
            <a:ext cx="82321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 returned</a:t>
            </a:r>
          </a:p>
        </p:txBody>
      </p:sp>
      <p:sp>
        <p:nvSpPr>
          <p:cNvPr id="593" name="Fig. 10.10  Recursive evaluation of 5!."/>
          <p:cNvSpPr txBox="1"/>
          <p:nvPr/>
        </p:nvSpPr>
        <p:spPr>
          <a:xfrm>
            <a:off x="3275083" y="5150768"/>
            <a:ext cx="219936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800"/>
              </a:spcBef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Recursive evaluation of 5!.</a:t>
            </a:r>
          </a:p>
        </p:txBody>
      </p:sp>
      <p:sp>
        <p:nvSpPr>
          <p:cNvPr id="594" name="Final value = 120"/>
          <p:cNvSpPr txBox="1"/>
          <p:nvPr/>
        </p:nvSpPr>
        <p:spPr>
          <a:xfrm>
            <a:off x="4605337" y="1771650"/>
            <a:ext cx="3314702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Final value = 120</a:t>
            </a:r>
          </a:p>
        </p:txBody>
      </p:sp>
      <p:sp>
        <p:nvSpPr>
          <p:cNvPr id="595" name="Line"/>
          <p:cNvSpPr/>
          <p:nvPr/>
        </p:nvSpPr>
        <p:spPr>
          <a:xfrm>
            <a:off x="1816099" y="2730500"/>
            <a:ext cx="1" cy="15875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6" name="Line"/>
          <p:cNvSpPr/>
          <p:nvPr/>
        </p:nvSpPr>
        <p:spPr>
          <a:xfrm flipH="1">
            <a:off x="2646361" y="3597275"/>
            <a:ext cx="11114" cy="1698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7" name="Line"/>
          <p:cNvSpPr/>
          <p:nvPr/>
        </p:nvSpPr>
        <p:spPr>
          <a:xfrm>
            <a:off x="2973386" y="4035424"/>
            <a:ext cx="12702" cy="15875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8" name="Line"/>
          <p:cNvSpPr/>
          <p:nvPr/>
        </p:nvSpPr>
        <p:spPr>
          <a:xfrm>
            <a:off x="2241549" y="3157536"/>
            <a:ext cx="1" cy="171453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9" name="Line"/>
          <p:cNvSpPr/>
          <p:nvPr/>
        </p:nvSpPr>
        <p:spPr>
          <a:xfrm>
            <a:off x="1365249" y="2292349"/>
            <a:ext cx="1" cy="1825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0" name="Line"/>
          <p:cNvSpPr/>
          <p:nvPr/>
        </p:nvSpPr>
        <p:spPr>
          <a:xfrm flipV="1">
            <a:off x="4643437" y="2706686"/>
            <a:ext cx="2" cy="2079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1" name="Line"/>
          <p:cNvSpPr/>
          <p:nvPr/>
        </p:nvSpPr>
        <p:spPr>
          <a:xfrm flipV="1">
            <a:off x="4192587" y="2279649"/>
            <a:ext cx="2" cy="1825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2" name="Line"/>
          <p:cNvSpPr/>
          <p:nvPr/>
        </p:nvSpPr>
        <p:spPr>
          <a:xfrm flipH="1" flipV="1">
            <a:off x="5070475" y="3157536"/>
            <a:ext cx="12701" cy="171453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3" name="Line"/>
          <p:cNvSpPr/>
          <p:nvPr/>
        </p:nvSpPr>
        <p:spPr>
          <a:xfrm flipV="1">
            <a:off x="5437187" y="3584575"/>
            <a:ext cx="2" cy="1825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4" name="Line"/>
          <p:cNvSpPr/>
          <p:nvPr/>
        </p:nvSpPr>
        <p:spPr>
          <a:xfrm flipV="1">
            <a:off x="5851525" y="4022725"/>
            <a:ext cx="0" cy="17145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5" name="10.10  Recursion"/>
          <p:cNvSpPr txBox="1"/>
          <p:nvPr>
            <p:ph type="title"/>
          </p:nvPr>
        </p:nvSpPr>
        <p:spPr>
          <a:xfrm>
            <a:off x="640081" y="143543"/>
            <a:ext cx="7772401" cy="1066801"/>
          </a:xfrm>
          <a:prstGeom prst="rect">
            <a:avLst/>
          </a:prstGeom>
        </p:spPr>
        <p:txBody>
          <a:bodyPr/>
          <a:lstStyle/>
          <a:p>
            <a:pPr/>
            <a:r>
              <a:t>10 Recursion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8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870700" cy="548640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FactorialTes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FactorialTest.html</a:t>
            </a:r>
            <a:br/>
            <a:r>
              <a:t>(1 of 2)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3200400" y="2589211"/>
            <a:ext cx="4518027" cy="1620840"/>
            <a:chOff x="0" y="0"/>
            <a:chExt cx="4518025" cy="1620838"/>
          </a:xfrm>
        </p:grpSpPr>
        <p:sp>
          <p:nvSpPr>
            <p:cNvPr id="610" name="Calling function factorial and passing it the value of i."/>
            <p:cNvSpPr txBox="1"/>
            <p:nvPr/>
          </p:nvSpPr>
          <p:spPr>
            <a:xfrm>
              <a:off x="887412" y="0"/>
              <a:ext cx="3630615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Calling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factorial</a:t>
              </a:r>
              <a:r>
                <a:t> and passing it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i</a:t>
              </a:r>
              <a:r>
                <a:t>.</a:t>
              </a:r>
            </a:p>
          </p:txBody>
        </p:sp>
        <p:sp>
          <p:nvSpPr>
            <p:cNvPr id="611" name="Line"/>
            <p:cNvSpPr/>
            <p:nvPr/>
          </p:nvSpPr>
          <p:spPr>
            <a:xfrm flipH="1">
              <a:off x="0" y="288925"/>
              <a:ext cx="887414" cy="13319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279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FactorialTes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FactorialTest.html</a:t>
            </a:r>
            <a:br/>
            <a:r>
              <a:t>(2 of 2)</a:t>
            </a:r>
          </a:p>
        </p:txBody>
      </p:sp>
      <p:grpSp>
        <p:nvGrpSpPr>
          <p:cNvPr id="619" name="Group"/>
          <p:cNvGrpSpPr/>
          <p:nvPr/>
        </p:nvGrpSpPr>
        <p:grpSpPr>
          <a:xfrm>
            <a:off x="3341687" y="130174"/>
            <a:ext cx="4933953" cy="320931"/>
            <a:chOff x="0" y="0"/>
            <a:chExt cx="4933951" cy="320930"/>
          </a:xfrm>
        </p:grpSpPr>
        <p:sp>
          <p:nvSpPr>
            <p:cNvPr id="617" name="Variable number gets the value of variable i."/>
            <p:cNvSpPr txBox="1"/>
            <p:nvPr/>
          </p:nvSpPr>
          <p:spPr>
            <a:xfrm>
              <a:off x="638175" y="0"/>
              <a:ext cx="4295778" cy="3209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number</a:t>
              </a:r>
              <a:r>
                <a:t> gets the value of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i</a:t>
              </a:r>
              <a:r>
                <a:t>.</a:t>
              </a:r>
            </a:p>
          </p:txBody>
        </p:sp>
        <p:sp>
          <p:nvSpPr>
            <p:cNvPr id="618" name="Line"/>
            <p:cNvSpPr/>
            <p:nvPr/>
          </p:nvSpPr>
          <p:spPr>
            <a:xfrm flipH="1">
              <a:off x="0" y="174626"/>
              <a:ext cx="630239" cy="15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3257547" y="582612"/>
            <a:ext cx="4503742" cy="806452"/>
            <a:chOff x="0" y="0"/>
            <a:chExt cx="4503740" cy="806451"/>
          </a:xfrm>
        </p:grpSpPr>
        <p:sp>
          <p:nvSpPr>
            <p:cNvPr id="620" name="Call to function factorial and passing it 1 less than the current value of number ."/>
            <p:cNvSpPr txBox="1"/>
            <p:nvPr/>
          </p:nvSpPr>
          <p:spPr>
            <a:xfrm>
              <a:off x="415925" y="0"/>
              <a:ext cx="4087815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>
                  <a:latin typeface="+mj-lt"/>
                  <a:ea typeface="+mj-ea"/>
                  <a:cs typeface="+mj-cs"/>
                  <a:sym typeface="Times New Roman"/>
                </a:defRPr>
              </a:pPr>
              <a:r>
                <a:t>Call to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factorial</a:t>
              </a:r>
              <a:r>
                <a:t> and passing it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1</a:t>
              </a:r>
              <a:r>
                <a:t> less than the current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number</a:t>
              </a:r>
              <a:r>
                <a:t> .</a:t>
              </a:r>
            </a:p>
          </p:txBody>
        </p:sp>
        <p:sp>
          <p:nvSpPr>
            <p:cNvPr id="621" name="Line"/>
            <p:cNvSpPr/>
            <p:nvPr/>
          </p:nvSpPr>
          <p:spPr>
            <a:xfrm flipH="1">
              <a:off x="-1" y="282575"/>
              <a:ext cx="415927" cy="5238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9" grpId="1"/>
      <p:bldP build="whole" bldLvl="1" animBg="1" rev="0" advAuto="0" spid="622" grpId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5" name="Fig. 10.11    Factorial calculation with a recursive function."/>
          <p:cNvSpPr txBox="1"/>
          <p:nvPr/>
        </p:nvSpPr>
        <p:spPr>
          <a:xfrm>
            <a:off x="585469" y="915987"/>
            <a:ext cx="3170444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Factorial calculation with a recursive function.</a:t>
            </a:r>
          </a:p>
        </p:txBody>
      </p:sp>
      <p:pic>
        <p:nvPicPr>
          <p:cNvPr id="626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3086" y="1481137"/>
            <a:ext cx="5457828" cy="4733927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10.10  Recursion"/>
          <p:cNvSpPr txBox="1"/>
          <p:nvPr>
            <p:ph type="title"/>
          </p:nvPr>
        </p:nvSpPr>
        <p:spPr>
          <a:xfrm>
            <a:off x="640081" y="143543"/>
            <a:ext cx="7772401" cy="1066801"/>
          </a:xfrm>
          <a:prstGeom prst="rect">
            <a:avLst/>
          </a:prstGeom>
        </p:spPr>
        <p:txBody>
          <a:bodyPr/>
          <a:lstStyle/>
          <a:p>
            <a:pPr/>
            <a:r>
              <a:t>10 Recursion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0" name="10.11 Recursion vs. It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 Recursion vs. Iteration</a:t>
            </a:r>
          </a:p>
        </p:txBody>
      </p:sp>
      <p:sp>
        <p:nvSpPr>
          <p:cNvPr id="631" name="Iteration…"/>
          <p:cNvSpPr txBox="1"/>
          <p:nvPr/>
        </p:nvSpPr>
        <p:spPr>
          <a:xfrm>
            <a:off x="731518" y="1219200"/>
            <a:ext cx="7680964" cy="423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Iteration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Explicitly uses repetition structures to achieve result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Terminates when loop-continuation condition fails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Often faster than recursion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Recursion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Repeats through function calls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Terminates when base case reached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Slower due to function call overhead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Each call generates new copy of local variables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Easy to read and debug when modeling problem with naturally recursive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4" name="10.11 Recursion vs. Iteration"/>
          <p:cNvSpPr txBox="1"/>
          <p:nvPr>
            <p:ph type="title"/>
          </p:nvPr>
        </p:nvSpPr>
        <p:spPr>
          <a:xfrm>
            <a:off x="685800" y="5080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11 Recursion vs. Iteration</a:t>
            </a:r>
          </a:p>
        </p:txBody>
      </p:sp>
      <p:pic>
        <p:nvPicPr>
          <p:cNvPr id="63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60209"/>
          <a:stretch>
            <a:fillRect/>
          </a:stretch>
        </p:blipFill>
        <p:spPr>
          <a:xfrm>
            <a:off x="1257300" y="1117600"/>
            <a:ext cx="6604000" cy="2132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8.14  Web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14  Web Resources </a:t>
            </a:r>
          </a:p>
        </p:txBody>
      </p:sp>
      <p:sp>
        <p:nvSpPr>
          <p:cNvPr id="638" name="www.javascriptmall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www.javascriptmall.com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developer.netscape.com/tech/javascript</a:t>
            </a:r>
          </a:p>
          <a:p>
            <a:pPr>
              <a:spcBef>
                <a:spcPts val="300"/>
              </a:spcBef>
              <a:defRPr sz="20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www.mozilla.org/js/language</a:t>
            </a:r>
          </a:p>
          <a:p>
            <a:pPr>
              <a:spcBef>
                <a:spcPts val="300"/>
              </a:spcBef>
              <a:defRPr sz="20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t>Deitel and deitel, Internet and World Wide Web How to Program: Third Edition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" name="Rectangle"/>
          <p:cNvSpPr/>
          <p:nvPr/>
        </p:nvSpPr>
        <p:spPr>
          <a:xfrm>
            <a:off x="4479925" y="2619375"/>
            <a:ext cx="1046163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66" name="Rectangle"/>
          <p:cNvSpPr/>
          <p:nvPr/>
        </p:nvSpPr>
        <p:spPr>
          <a:xfrm>
            <a:off x="4479925" y="2619375"/>
            <a:ext cx="1065213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67" name="Rectangle"/>
          <p:cNvSpPr/>
          <p:nvPr/>
        </p:nvSpPr>
        <p:spPr>
          <a:xfrm>
            <a:off x="5526087" y="2619374"/>
            <a:ext cx="19052" cy="3683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68" name="Rectangle"/>
          <p:cNvSpPr/>
          <p:nvPr/>
        </p:nvSpPr>
        <p:spPr>
          <a:xfrm>
            <a:off x="4479925" y="2968625"/>
            <a:ext cx="1046163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69" name="Rectangle"/>
          <p:cNvSpPr/>
          <p:nvPr/>
        </p:nvSpPr>
        <p:spPr>
          <a:xfrm>
            <a:off x="4479925" y="2619375"/>
            <a:ext cx="19050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0" name="Rectangle"/>
          <p:cNvSpPr/>
          <p:nvPr/>
        </p:nvSpPr>
        <p:spPr>
          <a:xfrm>
            <a:off x="5875337" y="2619375"/>
            <a:ext cx="1046164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1" name="Rectangle"/>
          <p:cNvSpPr/>
          <p:nvPr/>
        </p:nvSpPr>
        <p:spPr>
          <a:xfrm>
            <a:off x="5875337" y="2619375"/>
            <a:ext cx="106521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2" name="Rectangle"/>
          <p:cNvSpPr/>
          <p:nvPr/>
        </p:nvSpPr>
        <p:spPr>
          <a:xfrm>
            <a:off x="6921500" y="2619374"/>
            <a:ext cx="19050" cy="3683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3" name="Rectangle"/>
          <p:cNvSpPr/>
          <p:nvPr/>
        </p:nvSpPr>
        <p:spPr>
          <a:xfrm>
            <a:off x="5875337" y="2968625"/>
            <a:ext cx="104616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4" name="Rectangle"/>
          <p:cNvSpPr/>
          <p:nvPr/>
        </p:nvSpPr>
        <p:spPr>
          <a:xfrm>
            <a:off x="5875337" y="2619375"/>
            <a:ext cx="19052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5" name="Rectangle"/>
          <p:cNvSpPr/>
          <p:nvPr/>
        </p:nvSpPr>
        <p:spPr>
          <a:xfrm>
            <a:off x="3783012" y="3549650"/>
            <a:ext cx="1046164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6" name="Rectangle"/>
          <p:cNvSpPr/>
          <p:nvPr/>
        </p:nvSpPr>
        <p:spPr>
          <a:xfrm>
            <a:off x="3783012" y="3549650"/>
            <a:ext cx="106521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7" name="Rectangle"/>
          <p:cNvSpPr/>
          <p:nvPr/>
        </p:nvSpPr>
        <p:spPr>
          <a:xfrm>
            <a:off x="4829175" y="3549648"/>
            <a:ext cx="19050" cy="3683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8" name="Rectangle"/>
          <p:cNvSpPr/>
          <p:nvPr/>
        </p:nvSpPr>
        <p:spPr>
          <a:xfrm>
            <a:off x="3783012" y="3898900"/>
            <a:ext cx="104616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79" name="Rectangle"/>
          <p:cNvSpPr/>
          <p:nvPr/>
        </p:nvSpPr>
        <p:spPr>
          <a:xfrm>
            <a:off x="3783012" y="3549650"/>
            <a:ext cx="19052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0" name="Rectangle"/>
          <p:cNvSpPr/>
          <p:nvPr/>
        </p:nvSpPr>
        <p:spPr>
          <a:xfrm>
            <a:off x="2387600" y="3549650"/>
            <a:ext cx="1046163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1" name="Rectangle"/>
          <p:cNvSpPr/>
          <p:nvPr/>
        </p:nvSpPr>
        <p:spPr>
          <a:xfrm>
            <a:off x="2387600" y="3549650"/>
            <a:ext cx="1065213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2" name="Rectangle"/>
          <p:cNvSpPr/>
          <p:nvPr/>
        </p:nvSpPr>
        <p:spPr>
          <a:xfrm>
            <a:off x="3433762" y="3549648"/>
            <a:ext cx="19052" cy="3683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3" name="Rectangle"/>
          <p:cNvSpPr/>
          <p:nvPr/>
        </p:nvSpPr>
        <p:spPr>
          <a:xfrm>
            <a:off x="2387600" y="3898900"/>
            <a:ext cx="1046163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4" name="Rectangle"/>
          <p:cNvSpPr/>
          <p:nvPr/>
        </p:nvSpPr>
        <p:spPr>
          <a:xfrm>
            <a:off x="2387600" y="3549650"/>
            <a:ext cx="19050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5" name="Rectangle"/>
          <p:cNvSpPr/>
          <p:nvPr/>
        </p:nvSpPr>
        <p:spPr>
          <a:xfrm>
            <a:off x="3084511" y="2619375"/>
            <a:ext cx="1046164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6" name="Rectangle"/>
          <p:cNvSpPr/>
          <p:nvPr/>
        </p:nvSpPr>
        <p:spPr>
          <a:xfrm>
            <a:off x="3084511" y="2619375"/>
            <a:ext cx="1066802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7" name="Rectangle"/>
          <p:cNvSpPr/>
          <p:nvPr/>
        </p:nvSpPr>
        <p:spPr>
          <a:xfrm>
            <a:off x="4130675" y="2619374"/>
            <a:ext cx="20638" cy="3683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3084511" y="2968625"/>
            <a:ext cx="104616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89" name="Rectangle"/>
          <p:cNvSpPr/>
          <p:nvPr/>
        </p:nvSpPr>
        <p:spPr>
          <a:xfrm>
            <a:off x="3084511" y="2619375"/>
            <a:ext cx="20639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0" name="Rectangle"/>
          <p:cNvSpPr/>
          <p:nvPr/>
        </p:nvSpPr>
        <p:spPr>
          <a:xfrm>
            <a:off x="4479925" y="1689100"/>
            <a:ext cx="1046163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1" name="Rectangle"/>
          <p:cNvSpPr/>
          <p:nvPr/>
        </p:nvSpPr>
        <p:spPr>
          <a:xfrm>
            <a:off x="4479925" y="1689100"/>
            <a:ext cx="1065213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5526087" y="1689099"/>
            <a:ext cx="19052" cy="3683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3" name="Rectangle"/>
          <p:cNvSpPr/>
          <p:nvPr/>
        </p:nvSpPr>
        <p:spPr>
          <a:xfrm>
            <a:off x="4479925" y="2038350"/>
            <a:ext cx="1046163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4" name="Rectangle"/>
          <p:cNvSpPr/>
          <p:nvPr/>
        </p:nvSpPr>
        <p:spPr>
          <a:xfrm>
            <a:off x="4479925" y="1689100"/>
            <a:ext cx="19050" cy="3492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5" name="Rectangle"/>
          <p:cNvSpPr/>
          <p:nvPr/>
        </p:nvSpPr>
        <p:spPr>
          <a:xfrm>
            <a:off x="4479925" y="2619375"/>
            <a:ext cx="1065213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6" name="Rectangle"/>
          <p:cNvSpPr/>
          <p:nvPr/>
        </p:nvSpPr>
        <p:spPr>
          <a:xfrm>
            <a:off x="5526087" y="2619374"/>
            <a:ext cx="19052" cy="36830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7" name="Rectangle"/>
          <p:cNvSpPr/>
          <p:nvPr/>
        </p:nvSpPr>
        <p:spPr>
          <a:xfrm>
            <a:off x="4479925" y="2968625"/>
            <a:ext cx="1046163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8" name="Rectangle"/>
          <p:cNvSpPr/>
          <p:nvPr/>
        </p:nvSpPr>
        <p:spPr>
          <a:xfrm>
            <a:off x="4479925" y="2619375"/>
            <a:ext cx="19050" cy="3492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99" name="Rectangle"/>
          <p:cNvSpPr/>
          <p:nvPr/>
        </p:nvSpPr>
        <p:spPr>
          <a:xfrm>
            <a:off x="5875337" y="2619375"/>
            <a:ext cx="106521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0" name="Rectangle"/>
          <p:cNvSpPr/>
          <p:nvPr/>
        </p:nvSpPr>
        <p:spPr>
          <a:xfrm>
            <a:off x="6921500" y="2619374"/>
            <a:ext cx="19050" cy="36830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5875337" y="2968625"/>
            <a:ext cx="10461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2" name="Rectangle"/>
          <p:cNvSpPr/>
          <p:nvPr/>
        </p:nvSpPr>
        <p:spPr>
          <a:xfrm>
            <a:off x="5875337" y="2619375"/>
            <a:ext cx="19052" cy="3492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3" name="Rectangle"/>
          <p:cNvSpPr/>
          <p:nvPr/>
        </p:nvSpPr>
        <p:spPr>
          <a:xfrm>
            <a:off x="3783012" y="3549650"/>
            <a:ext cx="106521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4" name="Rectangle"/>
          <p:cNvSpPr/>
          <p:nvPr/>
        </p:nvSpPr>
        <p:spPr>
          <a:xfrm>
            <a:off x="4829175" y="3549648"/>
            <a:ext cx="19050" cy="36830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5" name="Rectangle"/>
          <p:cNvSpPr/>
          <p:nvPr/>
        </p:nvSpPr>
        <p:spPr>
          <a:xfrm>
            <a:off x="3783012" y="3898900"/>
            <a:ext cx="10461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6" name="Rectangle"/>
          <p:cNvSpPr/>
          <p:nvPr/>
        </p:nvSpPr>
        <p:spPr>
          <a:xfrm>
            <a:off x="3783012" y="3549650"/>
            <a:ext cx="19052" cy="3492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7" name="Rectangle"/>
          <p:cNvSpPr/>
          <p:nvPr/>
        </p:nvSpPr>
        <p:spPr>
          <a:xfrm>
            <a:off x="2387600" y="3549650"/>
            <a:ext cx="1065213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8" name="Rectangle"/>
          <p:cNvSpPr/>
          <p:nvPr/>
        </p:nvSpPr>
        <p:spPr>
          <a:xfrm>
            <a:off x="3433762" y="3549648"/>
            <a:ext cx="19052" cy="36830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09" name="Rectangle"/>
          <p:cNvSpPr/>
          <p:nvPr/>
        </p:nvSpPr>
        <p:spPr>
          <a:xfrm>
            <a:off x="2387600" y="3898900"/>
            <a:ext cx="1046163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0" name="Rectangle"/>
          <p:cNvSpPr/>
          <p:nvPr/>
        </p:nvSpPr>
        <p:spPr>
          <a:xfrm>
            <a:off x="2387600" y="3549650"/>
            <a:ext cx="19050" cy="3492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1" name="Rectangle"/>
          <p:cNvSpPr/>
          <p:nvPr/>
        </p:nvSpPr>
        <p:spPr>
          <a:xfrm>
            <a:off x="3084511" y="2619375"/>
            <a:ext cx="10668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2" name="Rectangle"/>
          <p:cNvSpPr/>
          <p:nvPr/>
        </p:nvSpPr>
        <p:spPr>
          <a:xfrm>
            <a:off x="4130675" y="2619374"/>
            <a:ext cx="20638" cy="36830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3" name="Rectangle"/>
          <p:cNvSpPr/>
          <p:nvPr/>
        </p:nvSpPr>
        <p:spPr>
          <a:xfrm>
            <a:off x="3084511" y="2968625"/>
            <a:ext cx="10461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4" name="Rectangle"/>
          <p:cNvSpPr/>
          <p:nvPr/>
        </p:nvSpPr>
        <p:spPr>
          <a:xfrm>
            <a:off x="3084511" y="2619375"/>
            <a:ext cx="20639" cy="3492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5" name="Rectangle"/>
          <p:cNvSpPr/>
          <p:nvPr/>
        </p:nvSpPr>
        <p:spPr>
          <a:xfrm>
            <a:off x="4479925" y="1689100"/>
            <a:ext cx="1065213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6" name="Rectangle"/>
          <p:cNvSpPr/>
          <p:nvPr/>
        </p:nvSpPr>
        <p:spPr>
          <a:xfrm>
            <a:off x="5526087" y="1689099"/>
            <a:ext cx="19052" cy="36830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7" name="Rectangle"/>
          <p:cNvSpPr/>
          <p:nvPr/>
        </p:nvSpPr>
        <p:spPr>
          <a:xfrm>
            <a:off x="4479925" y="2038350"/>
            <a:ext cx="1046163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8" name="Rectangle"/>
          <p:cNvSpPr/>
          <p:nvPr/>
        </p:nvSpPr>
        <p:spPr>
          <a:xfrm>
            <a:off x="4479925" y="1689100"/>
            <a:ext cx="19050" cy="3492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19" name="boss"/>
          <p:cNvSpPr txBox="1"/>
          <p:nvPr/>
        </p:nvSpPr>
        <p:spPr>
          <a:xfrm>
            <a:off x="4789487" y="1785936"/>
            <a:ext cx="388268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boss</a:t>
            </a:r>
          </a:p>
        </p:txBody>
      </p:sp>
      <p:sp>
        <p:nvSpPr>
          <p:cNvPr id="120" name="worker1"/>
          <p:cNvSpPr txBox="1"/>
          <p:nvPr/>
        </p:nvSpPr>
        <p:spPr>
          <a:xfrm>
            <a:off x="3240086" y="2716211"/>
            <a:ext cx="64507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worker1</a:t>
            </a:r>
          </a:p>
        </p:txBody>
      </p:sp>
      <p:sp>
        <p:nvSpPr>
          <p:cNvPr id="121" name="worker2"/>
          <p:cNvSpPr txBox="1"/>
          <p:nvPr/>
        </p:nvSpPr>
        <p:spPr>
          <a:xfrm>
            <a:off x="4635500" y="2716211"/>
            <a:ext cx="64507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worker2</a:t>
            </a:r>
          </a:p>
        </p:txBody>
      </p:sp>
      <p:sp>
        <p:nvSpPr>
          <p:cNvPr id="122" name="worker3"/>
          <p:cNvSpPr txBox="1"/>
          <p:nvPr/>
        </p:nvSpPr>
        <p:spPr>
          <a:xfrm>
            <a:off x="6029325" y="2716211"/>
            <a:ext cx="64507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worker3</a:t>
            </a:r>
          </a:p>
        </p:txBody>
      </p:sp>
      <p:sp>
        <p:nvSpPr>
          <p:cNvPr id="123" name="worker4"/>
          <p:cNvSpPr txBox="1"/>
          <p:nvPr/>
        </p:nvSpPr>
        <p:spPr>
          <a:xfrm>
            <a:off x="2543175" y="3646487"/>
            <a:ext cx="64507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worker4</a:t>
            </a:r>
          </a:p>
        </p:txBody>
      </p:sp>
      <p:sp>
        <p:nvSpPr>
          <p:cNvPr id="124" name="worker5"/>
          <p:cNvSpPr txBox="1"/>
          <p:nvPr/>
        </p:nvSpPr>
        <p:spPr>
          <a:xfrm>
            <a:off x="3937000" y="3646487"/>
            <a:ext cx="64507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worker5</a:t>
            </a:r>
          </a:p>
        </p:txBody>
      </p:sp>
      <p:sp>
        <p:nvSpPr>
          <p:cNvPr id="125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26" name="Fig. 10.1 Hierarchical boss-function/worker-function relationship."/>
          <p:cNvSpPr txBox="1"/>
          <p:nvPr/>
        </p:nvSpPr>
        <p:spPr>
          <a:xfrm>
            <a:off x="2172861" y="4516437"/>
            <a:ext cx="5039578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Hierarchical boss-function/worker-function relationship.</a:t>
            </a:r>
          </a:p>
        </p:txBody>
      </p:sp>
      <p:sp>
        <p:nvSpPr>
          <p:cNvPr id="127" name="Line"/>
          <p:cNvSpPr/>
          <p:nvPr/>
        </p:nvSpPr>
        <p:spPr>
          <a:xfrm>
            <a:off x="4978400" y="2044700"/>
            <a:ext cx="0" cy="558800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Line"/>
          <p:cNvSpPr/>
          <p:nvPr/>
        </p:nvSpPr>
        <p:spPr>
          <a:xfrm>
            <a:off x="5535612" y="2043111"/>
            <a:ext cx="584202" cy="584203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9" name="Line"/>
          <p:cNvSpPr/>
          <p:nvPr/>
        </p:nvSpPr>
        <p:spPr>
          <a:xfrm flipH="1">
            <a:off x="3876673" y="2043111"/>
            <a:ext cx="587378" cy="595315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0" name="Line"/>
          <p:cNvSpPr/>
          <p:nvPr/>
        </p:nvSpPr>
        <p:spPr>
          <a:xfrm flipH="1">
            <a:off x="2876549" y="2960686"/>
            <a:ext cx="587378" cy="595315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1" name="Line"/>
          <p:cNvSpPr/>
          <p:nvPr/>
        </p:nvSpPr>
        <p:spPr>
          <a:xfrm>
            <a:off x="3910012" y="2959098"/>
            <a:ext cx="584202" cy="584204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10.2  Program Modules in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 Program Modules in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36" name="Function calls…"/>
          <p:cNvSpPr txBox="1"/>
          <p:nvPr/>
        </p:nvSpPr>
        <p:spPr>
          <a:xfrm>
            <a:off x="731518" y="1219200"/>
            <a:ext cx="7680964" cy="3660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Function calls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Name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Left parenthesis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Arguments separated by commas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Constants, variables or expressions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Right parenthesis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Examples:</a:t>
            </a:r>
            <a:br/>
          </a:p>
          <a:p>
            <a:pPr lvl="1" indent="457200">
              <a:spcBef>
                <a:spcPts val="900"/>
              </a:spcBef>
              <a:defRPr sz="22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t>		total += parseFloat( inputValue );</a:t>
            </a:r>
          </a:p>
          <a:p>
            <a:pPr lvl="1" indent="457200">
              <a:spcBef>
                <a:spcPts val="900"/>
              </a:spcBef>
              <a:defRPr sz="22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t>		total += parseFloat( s1 + s2 );</a:t>
            </a:r>
          </a:p>
        </p:txBody>
      </p:sp>
      <p:sp>
        <p:nvSpPr>
          <p:cNvPr id="137" name="10.2  Program Modules in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 Program Modules in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41" name="10.3  Programmer-Defined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 Programmer-Defined Functions</a:t>
            </a:r>
          </a:p>
        </p:txBody>
      </p:sp>
      <p:sp>
        <p:nvSpPr>
          <p:cNvPr id="142" name="Defining functions…"/>
          <p:cNvSpPr txBox="1"/>
          <p:nvPr/>
        </p:nvSpPr>
        <p:spPr>
          <a:xfrm>
            <a:off x="731518" y="1219200"/>
            <a:ext cx="7680964" cy="2646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Defining functions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All variables declared in function are called local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Do not exist outside current function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Parameters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Also local variables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Promotes reusability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Keep short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Name clearly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Rectangle"/>
          <p:cNvSpPr/>
          <p:nvPr/>
        </p:nvSpPr>
        <p:spPr>
          <a:xfrm>
            <a:off x="4672012" y="2942431"/>
            <a:ext cx="20639" cy="127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Times New Roman"/>
              </a:defRPr>
            </a:pPr>
          </a:p>
        </p:txBody>
      </p:sp>
      <p:sp>
        <p:nvSpPr>
          <p:cNvPr id="146" name="10.4 Function Definitions"/>
          <p:cNvSpPr txBox="1"/>
          <p:nvPr>
            <p:ph type="title"/>
          </p:nvPr>
        </p:nvSpPr>
        <p:spPr>
          <a:xfrm>
            <a:off x="685800" y="0"/>
            <a:ext cx="7772400" cy="1066800"/>
          </a:xfrm>
          <a:prstGeom prst="rect">
            <a:avLst/>
          </a:prstGeom>
        </p:spPr>
        <p:txBody>
          <a:bodyPr/>
          <a:lstStyle/>
          <a:p>
            <a:pPr/>
            <a:r>
              <a:t>4 Function Definitions</a:t>
            </a:r>
          </a:p>
        </p:txBody>
      </p:sp>
      <p:sp>
        <p:nvSpPr>
          <p:cNvPr id="147" name="Format of a function definition…"/>
          <p:cNvSpPr txBox="1"/>
          <p:nvPr/>
        </p:nvSpPr>
        <p:spPr>
          <a:xfrm>
            <a:off x="731518" y="1219200"/>
            <a:ext cx="7680964" cy="438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+mj-lt"/>
                <a:ea typeface="+mj-ea"/>
                <a:cs typeface="+mj-cs"/>
                <a:sym typeface="Times New Roman"/>
              </a:defRPr>
            </a:pPr>
            <a:r>
              <a:t>Format of a function definition</a:t>
            </a:r>
          </a:p>
          <a:p>
            <a:pPr lvl="1" indent="457200">
              <a:defRPr sz="2800">
                <a:solidFill>
                  <a:srgbClr val="00FFFF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br>
              <a:rPr>
                <a:latin typeface="+mj-lt"/>
                <a:ea typeface="+mj-ea"/>
                <a:cs typeface="+mj-cs"/>
                <a:sym typeface="Times New Roman"/>
              </a:rPr>
            </a:br>
            <a:r>
              <a:rPr sz="2000">
                <a:solidFill>
                  <a:srgbClr val="275AFF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function</a:t>
            </a:r>
            <a:r>
              <a:rPr sz="2000">
                <a:solidFill>
                  <a:srgbClr val="00000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 </a:t>
            </a:r>
            <a:r>
              <a:rPr i="1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function-name</a:t>
            </a:r>
            <a:r>
              <a:rPr sz="2000">
                <a:solidFill>
                  <a:srgbClr val="00000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( </a:t>
            </a:r>
            <a:r>
              <a:rPr i="1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parameter-list</a:t>
            </a:r>
            <a:r>
              <a:rPr sz="2000">
                <a:solidFill>
                  <a:srgbClr val="000000"/>
                </a:solidFill>
              </a:rPr>
              <a:t> </a:t>
            </a:r>
            <a:r>
              <a:rPr sz="2000">
                <a:solidFill>
                  <a:srgbClr val="00000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)</a:t>
            </a:r>
            <a:br>
              <a:rPr sz="2000">
                <a:solidFill>
                  <a:srgbClr val="000000"/>
                </a:solidFill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 sz="2000">
                <a:solidFill>
                  <a:srgbClr val="00000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{</a:t>
            </a:r>
            <a:br>
              <a:rPr sz="2000">
                <a:solidFill>
                  <a:srgbClr val="000000"/>
                </a:solidFill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 sz="2000">
                <a:solidFill>
                  <a:srgbClr val="000000"/>
                </a:solidFill>
              </a:rPr>
              <a:t>   </a:t>
            </a:r>
            <a:r>
              <a:rPr i="1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declarations and statements</a:t>
            </a:r>
            <a:br>
              <a:rPr i="1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</a:br>
            <a:r>
              <a:rPr sz="2000">
                <a:solidFill>
                  <a:srgbClr val="00000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}</a:t>
            </a:r>
            <a:br>
              <a:rPr sz="2000">
                <a:solidFill>
                  <a:srgbClr val="000000"/>
                </a:solidFill>
                <a:latin typeface="Lucida Console"/>
                <a:ea typeface="Lucida Console"/>
                <a:cs typeface="Lucida Console"/>
                <a:sym typeface="Lucida Console"/>
              </a:rPr>
            </a:br>
            <a:endParaRPr sz="2000"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Function name any valid identifier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Parameter list names of variables that will receive arguments</a:t>
            </a:r>
          </a:p>
          <a:p>
            <a:pPr lvl="2" marL="1143000" indent="-228600">
              <a:buSzPct val="100000"/>
              <a:buChar char="•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Must have same number as function call</a:t>
            </a:r>
          </a:p>
          <a:p>
            <a:pPr lvl="2" marL="1143000" indent="-228600">
              <a:buSzPct val="100000"/>
              <a:buChar char="•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May be empty</a:t>
            </a:r>
          </a:p>
          <a:p>
            <a:pPr lvl="1" marL="742950" indent="-285750">
              <a:buSzPct val="100000"/>
              <a:buChar char="–"/>
              <a:defRPr sz="2200">
                <a:latin typeface="+mj-lt"/>
                <a:ea typeface="+mj-ea"/>
                <a:cs typeface="+mj-cs"/>
                <a:sym typeface="Times New Roman"/>
              </a:defRPr>
            </a:pPr>
            <a:r>
              <a:t>Declarations and statements</a:t>
            </a:r>
          </a:p>
          <a:p>
            <a:pPr lvl="2" marL="1143000" indent="-228600">
              <a:buSzPct val="100000"/>
              <a:buChar char="•"/>
              <a:defRPr sz="2000">
                <a:latin typeface="+mj-lt"/>
                <a:ea typeface="+mj-ea"/>
                <a:cs typeface="+mj-cs"/>
                <a:sym typeface="Times New Roman"/>
              </a:defRPr>
            </a:pPr>
            <a:r>
              <a:t>Function body (“block” of code)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itel PowerPoint Slides">
  <a:themeElements>
    <a:clrScheme name="Deitel PowerPoi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itel PowerPoint Slides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Deitel PowerPoi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itel PowerPoint Slides">
  <a:themeElements>
    <a:clrScheme name="Deitel PowerPoi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itel PowerPoint Slides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Deitel PowerPoi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